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
  </p:notesMasterIdLst>
  <p:sldIdLst>
    <p:sldId id="259" r:id="rId5"/>
    <p:sldId id="256" r:id="rId6"/>
    <p:sldId id="257" r:id="rId7"/>
    <p:sldId id="258" r:id="rId8"/>
    <p:sldId id="260" r:id="rId9"/>
  </p:sldIdLst>
  <p:sldSz cx="6858000" cy="100806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9BD5"/>
    <a:srgbClr val="7030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4553BA-B1D1-4156-B72B-2E0659992250}" v="4" dt="2025-11-13T12:06:41.2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3" d="100"/>
          <a:sy n="53" d="100"/>
        </p:scale>
        <p:origin x="269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AADDE5-AFFF-4E92-B369-D9F18284736D}" type="datetimeFigureOut">
              <a:rPr lang="en-GB" smtClean="0"/>
              <a:t>12/01/2026</a:t>
            </a:fld>
            <a:endParaRPr lang="en-GB"/>
          </a:p>
        </p:txBody>
      </p:sp>
      <p:sp>
        <p:nvSpPr>
          <p:cNvPr id="4" name="Slide Image Placeholder 3"/>
          <p:cNvSpPr>
            <a:spLocks noGrp="1" noRot="1" noChangeAspect="1"/>
          </p:cNvSpPr>
          <p:nvPr>
            <p:ph type="sldImg" idx="2"/>
          </p:nvPr>
        </p:nvSpPr>
        <p:spPr>
          <a:xfrm>
            <a:off x="2379663" y="1143000"/>
            <a:ext cx="20986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D27F47-2E2F-47A3-8D30-24EEC098D034}" type="slidenum">
              <a:rPr lang="en-GB" smtClean="0"/>
              <a:t>‹#›</a:t>
            </a:fld>
            <a:endParaRPr lang="en-GB"/>
          </a:p>
        </p:txBody>
      </p:sp>
    </p:spTree>
    <p:extLst>
      <p:ext uri="{BB962C8B-B14F-4D97-AF65-F5344CB8AC3E}">
        <p14:creationId xmlns:p14="http://schemas.microsoft.com/office/powerpoint/2010/main" val="4092023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BD27F47-2E2F-47A3-8D30-24EEC098D034}" type="slidenum">
              <a:rPr lang="en-GB" smtClean="0"/>
              <a:t>5</a:t>
            </a:fld>
            <a:endParaRPr lang="en-GB"/>
          </a:p>
        </p:txBody>
      </p:sp>
    </p:spTree>
    <p:extLst>
      <p:ext uri="{BB962C8B-B14F-4D97-AF65-F5344CB8AC3E}">
        <p14:creationId xmlns:p14="http://schemas.microsoft.com/office/powerpoint/2010/main" val="1659348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49770"/>
            <a:ext cx="5829300" cy="3509551"/>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94662"/>
            <a:ext cx="5143500" cy="243381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FBF3FB49-6153-4B0B-BC97-DE0993E82DB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3268912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F3FB49-6153-4B0B-BC97-DE0993E82DB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414244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513159"/>
            <a:ext cx="5915025" cy="4193259"/>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746088"/>
            <a:ext cx="5915025" cy="2205136"/>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F3FB49-6153-4B0B-BC97-DE0993E82DB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90130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83500"/>
            <a:ext cx="2914650" cy="639606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83500"/>
            <a:ext cx="2914650" cy="639606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FBF3FB49-6153-4B0B-BC97-DE0993E82DBA}"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1771788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36702"/>
            <a:ext cx="5915025" cy="1948455"/>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71154"/>
            <a:ext cx="2901255" cy="121107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82228"/>
            <a:ext cx="2901255" cy="541600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71154"/>
            <a:ext cx="2915543" cy="121107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82228"/>
            <a:ext cx="2915543" cy="541600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FBF3FB49-6153-4B0B-BC97-DE0993E82DBA}" type="datetimeFigureOut">
              <a:rPr lang="en-GB" smtClean="0"/>
              <a:t>12/01/2026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1497317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FBF3FB49-6153-4B0B-BC97-DE0993E82DBA}" type="datetimeFigureOut">
              <a:rPr lang="en-GB" smtClean="0"/>
              <a:t>12/01/2026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2946732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3FB49-6153-4B0B-BC97-DE0993E82DBA}" type="datetimeFigureOut">
              <a:rPr lang="en-GB" smtClean="0"/>
              <a:t>12/01/2026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883779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72042"/>
            <a:ext cx="2211884" cy="2352146"/>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51426"/>
            <a:ext cx="3471863" cy="716377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3024188"/>
            <a:ext cx="2211884" cy="560268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FBF3FB49-6153-4B0B-BC97-DE0993E82DBA}"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3222147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72042"/>
            <a:ext cx="2211884" cy="2352146"/>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51426"/>
            <a:ext cx="3471863" cy="716377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3024188"/>
            <a:ext cx="2211884" cy="560268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FBF3FB49-6153-4B0B-BC97-DE0993E82DBA}"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81330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F3FB49-6153-4B0B-BC97-DE0993E82DB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2863015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36700"/>
            <a:ext cx="1478756" cy="8542864"/>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36700"/>
            <a:ext cx="4350544" cy="854286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F3FB49-6153-4B0B-BC97-DE0993E82DB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0868F8-7DB4-4389-A409-C804FA513923}" type="slidenum">
              <a:rPr lang="en-GB" smtClean="0"/>
              <a:t>‹#›</a:t>
            </a:fld>
            <a:endParaRPr lang="en-GB"/>
          </a:p>
        </p:txBody>
      </p:sp>
    </p:spTree>
    <p:extLst>
      <p:ext uri="{BB962C8B-B14F-4D97-AF65-F5344CB8AC3E}">
        <p14:creationId xmlns:p14="http://schemas.microsoft.com/office/powerpoint/2010/main" val="2840514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36702"/>
            <a:ext cx="5915025" cy="194845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83500"/>
            <a:ext cx="5915025" cy="639606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8" y="9343248"/>
            <a:ext cx="1543050" cy="536700"/>
          </a:xfrm>
          <a:prstGeom prst="rect">
            <a:avLst/>
          </a:prstGeom>
        </p:spPr>
        <p:txBody>
          <a:bodyPr vert="horz" lIns="91440" tIns="45720" rIns="91440" bIns="45720" rtlCol="0" anchor="ctr"/>
          <a:lstStyle>
            <a:lvl1pPr algn="l">
              <a:defRPr sz="900">
                <a:solidFill>
                  <a:schemeClr val="tx1">
                    <a:tint val="75000"/>
                  </a:schemeClr>
                </a:solidFill>
              </a:defRPr>
            </a:lvl1pPr>
          </a:lstStyle>
          <a:p>
            <a:fld id="{FBF3FB49-6153-4B0B-BC97-DE0993E82DBA}" type="datetimeFigureOut">
              <a:rPr lang="en-GB" smtClean="0"/>
              <a:t>12/01/2026</a:t>
            </a:fld>
            <a:endParaRPr lang="en-GB"/>
          </a:p>
        </p:txBody>
      </p:sp>
      <p:sp>
        <p:nvSpPr>
          <p:cNvPr id="5" name="Footer Placeholder 4"/>
          <p:cNvSpPr>
            <a:spLocks noGrp="1"/>
          </p:cNvSpPr>
          <p:nvPr>
            <p:ph type="ftr" sz="quarter" idx="3"/>
          </p:nvPr>
        </p:nvSpPr>
        <p:spPr>
          <a:xfrm>
            <a:off x="2271713" y="9343248"/>
            <a:ext cx="2314575" cy="536700"/>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343248"/>
            <a:ext cx="1543050" cy="536700"/>
          </a:xfrm>
          <a:prstGeom prst="rect">
            <a:avLst/>
          </a:prstGeom>
        </p:spPr>
        <p:txBody>
          <a:bodyPr vert="horz" lIns="91440" tIns="45720" rIns="91440" bIns="45720" rtlCol="0" anchor="ctr"/>
          <a:lstStyle>
            <a:lvl1pPr algn="r">
              <a:defRPr sz="900">
                <a:solidFill>
                  <a:schemeClr val="tx1">
                    <a:tint val="75000"/>
                  </a:schemeClr>
                </a:solidFill>
              </a:defRPr>
            </a:lvl1pPr>
          </a:lstStyle>
          <a:p>
            <a:fld id="{560868F8-7DB4-4389-A409-C804FA513923}" type="slidenum">
              <a:rPr lang="en-GB" smtClean="0"/>
              <a:t>‹#›</a:t>
            </a:fld>
            <a:endParaRPr lang="en-GB"/>
          </a:p>
        </p:txBody>
      </p:sp>
    </p:spTree>
    <p:extLst>
      <p:ext uri="{BB962C8B-B14F-4D97-AF65-F5344CB8AC3E}">
        <p14:creationId xmlns:p14="http://schemas.microsoft.com/office/powerpoint/2010/main" val="8367543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3808F98D-3BDD-ED84-4E72-E0DC616E4813}"/>
              </a:ext>
            </a:extLst>
          </p:cNvPr>
          <p:cNvSpPr txBox="1"/>
          <p:nvPr/>
        </p:nvSpPr>
        <p:spPr>
          <a:xfrm>
            <a:off x="0" y="5505275"/>
            <a:ext cx="6805613" cy="4031873"/>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r>
              <a:rPr lang="en-GB" sz="1600" b="1" dirty="0">
                <a:ea typeface="Calibri"/>
                <a:cs typeface="Calibri"/>
              </a:rPr>
              <a:t>Session 1: Neurodevelopmental Neurodiversity</a:t>
            </a:r>
            <a:r>
              <a:rPr lang="en-GB" sz="1600" dirty="0">
                <a:ea typeface="Calibri"/>
                <a:cs typeface="Calibri"/>
              </a:rPr>
              <a:t> </a:t>
            </a:r>
            <a:br>
              <a:rPr lang="en-GB" sz="1600" dirty="0">
                <a:ea typeface="Calibri"/>
                <a:cs typeface="Calibri"/>
              </a:rPr>
            </a:br>
            <a:r>
              <a:rPr lang="en-GB" sz="1600" dirty="0">
                <a:ea typeface="Calibri"/>
                <a:cs typeface="Calibri"/>
              </a:rPr>
              <a:t>What Every School and Parent Needs to Know</a:t>
            </a:r>
            <a:endParaRPr lang="en-US" sz="1600" dirty="0">
              <a:ea typeface="Calibri"/>
              <a:cs typeface="Calibri"/>
            </a:endParaRPr>
          </a:p>
          <a:p>
            <a:r>
              <a:rPr lang="en-GB" sz="1600" dirty="0">
                <a:solidFill>
                  <a:schemeClr val="accent1"/>
                </a:solidFill>
                <a:ea typeface="Calibri"/>
                <a:cs typeface="Calibri"/>
              </a:rPr>
              <a:t>Wednesday 28</a:t>
            </a:r>
            <a:r>
              <a:rPr lang="en-GB" sz="1600" baseline="30000" dirty="0">
                <a:solidFill>
                  <a:schemeClr val="accent1"/>
                </a:solidFill>
                <a:ea typeface="Calibri"/>
                <a:cs typeface="Calibri"/>
              </a:rPr>
              <a:t>th</a:t>
            </a:r>
            <a:r>
              <a:rPr lang="en-GB" sz="1600" dirty="0">
                <a:solidFill>
                  <a:schemeClr val="accent1"/>
                </a:solidFill>
                <a:ea typeface="Calibri"/>
                <a:cs typeface="Calibri"/>
              </a:rPr>
              <a:t> January 2026 at 15:30 at Yoxford &amp; </a:t>
            </a:r>
            <a:r>
              <a:rPr lang="en-GB" sz="1600" dirty="0" err="1">
                <a:solidFill>
                  <a:schemeClr val="accent1"/>
                </a:solidFill>
                <a:ea typeface="Calibri"/>
                <a:cs typeface="Calibri"/>
              </a:rPr>
              <a:t>Peasenhall</a:t>
            </a:r>
            <a:r>
              <a:rPr lang="en-GB" sz="1600" dirty="0">
                <a:solidFill>
                  <a:schemeClr val="accent1"/>
                </a:solidFill>
                <a:ea typeface="Calibri"/>
                <a:cs typeface="Calibri"/>
              </a:rPr>
              <a:t> Primary School</a:t>
            </a:r>
          </a:p>
          <a:p>
            <a:endParaRPr lang="en-GB" sz="1600" dirty="0">
              <a:highlight>
                <a:srgbClr val="FFFF00"/>
              </a:highlight>
              <a:ea typeface="Calibri"/>
              <a:cs typeface="Calibri"/>
            </a:endParaRPr>
          </a:p>
          <a:p>
            <a:r>
              <a:rPr lang="en-GB" sz="1600" b="1" dirty="0"/>
              <a:t>Session 2 : Learning and Executive Functioning </a:t>
            </a:r>
            <a:br>
              <a:rPr lang="en-GB" sz="1600" b="1" dirty="0"/>
            </a:br>
            <a:r>
              <a:rPr lang="en-GB" sz="1600" dirty="0"/>
              <a:t>How Parents/Carers and School Staff Can Work Together to Support Neurodivergent Children</a:t>
            </a:r>
            <a:endParaRPr lang="en-GB" sz="1600" dirty="0">
              <a:ea typeface="Calibri"/>
              <a:cs typeface="Calibri"/>
            </a:endParaRPr>
          </a:p>
          <a:p>
            <a:r>
              <a:rPr lang="en-GB" sz="1600" dirty="0">
                <a:solidFill>
                  <a:schemeClr val="accent1"/>
                </a:solidFill>
                <a:ea typeface="Calibri"/>
                <a:cs typeface="Calibri"/>
              </a:rPr>
              <a:t>Wednesday 4</a:t>
            </a:r>
            <a:r>
              <a:rPr lang="en-GB" sz="1600" baseline="30000" dirty="0">
                <a:solidFill>
                  <a:schemeClr val="accent1"/>
                </a:solidFill>
                <a:ea typeface="Calibri"/>
                <a:cs typeface="Calibri"/>
              </a:rPr>
              <a:t>th</a:t>
            </a:r>
            <a:r>
              <a:rPr lang="en-GB" sz="1600" dirty="0">
                <a:solidFill>
                  <a:schemeClr val="accent1"/>
                </a:solidFill>
                <a:ea typeface="Calibri"/>
                <a:cs typeface="Calibri"/>
              </a:rPr>
              <a:t> February 2026 at 15:30 at Yoxford &amp; </a:t>
            </a:r>
            <a:r>
              <a:rPr lang="en-GB" sz="1600" dirty="0" err="1">
                <a:solidFill>
                  <a:schemeClr val="accent1"/>
                </a:solidFill>
                <a:ea typeface="Calibri"/>
                <a:cs typeface="Calibri"/>
              </a:rPr>
              <a:t>Peasenhall</a:t>
            </a:r>
            <a:r>
              <a:rPr lang="en-GB" sz="1600" dirty="0">
                <a:solidFill>
                  <a:schemeClr val="accent1"/>
                </a:solidFill>
                <a:ea typeface="Calibri"/>
                <a:cs typeface="Calibri"/>
              </a:rPr>
              <a:t> Primary School</a:t>
            </a:r>
          </a:p>
          <a:p>
            <a:endParaRPr lang="en-GB" sz="1600" dirty="0">
              <a:solidFill>
                <a:srgbClr val="000000"/>
              </a:solidFill>
              <a:highlight>
                <a:srgbClr val="FFFF00"/>
              </a:highlight>
              <a:ea typeface="Calibri"/>
              <a:cs typeface="Calibri"/>
            </a:endParaRPr>
          </a:p>
          <a:p>
            <a:r>
              <a:rPr lang="en-GB" sz="1600" b="1" dirty="0"/>
              <a:t>Session 3: </a:t>
            </a:r>
            <a:r>
              <a:rPr lang="en-GB" sz="1600" b="1" dirty="0">
                <a:cs typeface="Arial"/>
              </a:rPr>
              <a:t>Emotional Regulation </a:t>
            </a:r>
            <a:br>
              <a:rPr lang="en-GB" sz="1600" b="1" dirty="0">
                <a:cs typeface="Arial"/>
              </a:rPr>
            </a:br>
            <a:r>
              <a:rPr lang="en-GB" sz="1600" dirty="0">
                <a:cs typeface="Arial"/>
              </a:rPr>
              <a:t>How to Support Neurodivergent Children with Emotional Processing and Anxiety</a:t>
            </a:r>
            <a:endParaRPr lang="en-GB" sz="1600" dirty="0">
              <a:ea typeface="Calibri"/>
              <a:cs typeface="Arial"/>
            </a:endParaRPr>
          </a:p>
          <a:p>
            <a:r>
              <a:rPr lang="en-GB" sz="1600" dirty="0">
                <a:solidFill>
                  <a:schemeClr val="accent1"/>
                </a:solidFill>
                <a:ea typeface="Calibri"/>
                <a:cs typeface="Calibri"/>
              </a:rPr>
              <a:t>Wednesday 25</a:t>
            </a:r>
            <a:r>
              <a:rPr lang="en-GB" sz="1600" baseline="30000" dirty="0">
                <a:solidFill>
                  <a:schemeClr val="accent1"/>
                </a:solidFill>
                <a:ea typeface="Calibri"/>
                <a:cs typeface="Calibri"/>
              </a:rPr>
              <a:t>th</a:t>
            </a:r>
            <a:r>
              <a:rPr lang="en-GB" sz="1600" dirty="0">
                <a:solidFill>
                  <a:schemeClr val="accent1"/>
                </a:solidFill>
                <a:ea typeface="Calibri"/>
                <a:cs typeface="Calibri"/>
              </a:rPr>
              <a:t> February 2026 at 15:30 at Yoxford &amp; </a:t>
            </a:r>
            <a:r>
              <a:rPr lang="en-GB" sz="1600" dirty="0" err="1">
                <a:solidFill>
                  <a:schemeClr val="accent1"/>
                </a:solidFill>
                <a:ea typeface="Calibri"/>
                <a:cs typeface="Calibri"/>
              </a:rPr>
              <a:t>Peasenhall</a:t>
            </a:r>
            <a:r>
              <a:rPr lang="en-GB" sz="1600" dirty="0">
                <a:solidFill>
                  <a:schemeClr val="accent1"/>
                </a:solidFill>
                <a:ea typeface="Calibri"/>
                <a:cs typeface="Calibri"/>
              </a:rPr>
              <a:t> Primary School</a:t>
            </a:r>
          </a:p>
          <a:p>
            <a:endParaRPr lang="en-GB" sz="1600" dirty="0">
              <a:highlight>
                <a:srgbClr val="FFFF00"/>
              </a:highlight>
              <a:ea typeface="Calibri"/>
              <a:cs typeface="Calibri"/>
            </a:endParaRPr>
          </a:p>
          <a:p>
            <a:r>
              <a:rPr lang="en-GB" sz="1600" b="1" dirty="0">
                <a:ea typeface="Calibri"/>
                <a:cs typeface="Calibri"/>
              </a:rPr>
              <a:t>Session 4: Managing Caregiver Stress </a:t>
            </a:r>
          </a:p>
          <a:p>
            <a:r>
              <a:rPr lang="en-GB" sz="1600" dirty="0">
                <a:solidFill>
                  <a:schemeClr val="accent1"/>
                </a:solidFill>
                <a:ea typeface="Calibri"/>
                <a:cs typeface="Calibri"/>
              </a:rPr>
              <a:t>Wednesday 25</a:t>
            </a:r>
            <a:r>
              <a:rPr lang="en-GB" sz="1600" baseline="30000" dirty="0">
                <a:solidFill>
                  <a:schemeClr val="accent1"/>
                </a:solidFill>
                <a:ea typeface="Calibri"/>
                <a:cs typeface="Calibri"/>
              </a:rPr>
              <a:t>th</a:t>
            </a:r>
            <a:r>
              <a:rPr lang="en-GB" sz="1600" dirty="0">
                <a:solidFill>
                  <a:schemeClr val="accent1"/>
                </a:solidFill>
                <a:ea typeface="Calibri"/>
                <a:cs typeface="Calibri"/>
              </a:rPr>
              <a:t> March 2026 at 15:30 at Yoxford &amp; </a:t>
            </a:r>
            <a:r>
              <a:rPr lang="en-GB" sz="1600" dirty="0" err="1">
                <a:solidFill>
                  <a:schemeClr val="accent1"/>
                </a:solidFill>
                <a:ea typeface="Calibri"/>
                <a:cs typeface="Calibri"/>
              </a:rPr>
              <a:t>Peasenhall</a:t>
            </a:r>
            <a:r>
              <a:rPr lang="en-GB" sz="1600" dirty="0">
                <a:solidFill>
                  <a:schemeClr val="accent1"/>
                </a:solidFill>
                <a:ea typeface="Calibri"/>
                <a:cs typeface="Calibri"/>
              </a:rPr>
              <a:t> Primary School</a:t>
            </a:r>
          </a:p>
        </p:txBody>
      </p:sp>
      <p:sp>
        <p:nvSpPr>
          <p:cNvPr id="5" name="TextBox 4">
            <a:extLst>
              <a:ext uri="{FF2B5EF4-FFF2-40B4-BE49-F238E27FC236}">
                <a16:creationId xmlns:a16="http://schemas.microsoft.com/office/drawing/2014/main" id="{4C178418-FA90-2201-9478-15D7B6E4CCEA}"/>
              </a:ext>
            </a:extLst>
          </p:cNvPr>
          <p:cNvSpPr txBox="1"/>
          <p:nvPr/>
        </p:nvSpPr>
        <p:spPr>
          <a:xfrm>
            <a:off x="224408" y="543477"/>
            <a:ext cx="6471628" cy="2431435"/>
          </a:xfrm>
          <a:prstGeom prst="rect">
            <a:avLst/>
          </a:prstGeom>
          <a:noFill/>
        </p:spPr>
        <p:txBody>
          <a:bodyPr wrap="square" lIns="91440" tIns="45720" rIns="91440" bIns="45720" rtlCol="0" anchor="t">
            <a:spAutoFit/>
          </a:bodyPr>
          <a:lstStyle/>
          <a:p>
            <a:pPr algn="r"/>
            <a:r>
              <a:rPr lang="en-GB" sz="4000" b="1">
                <a:solidFill>
                  <a:srgbClr val="7030A0"/>
                </a:solidFill>
                <a:latin typeface="Arial"/>
                <a:cs typeface="Arial"/>
              </a:rPr>
              <a:t>Suffolk PINS Project</a:t>
            </a:r>
          </a:p>
          <a:p>
            <a:pPr algn="r"/>
            <a:r>
              <a:rPr lang="en-GB" sz="2400" b="1">
                <a:solidFill>
                  <a:schemeClr val="accent5"/>
                </a:solidFill>
                <a:latin typeface="Arial"/>
                <a:cs typeface="Arial"/>
              </a:rPr>
              <a:t>Partnership for Inclusion of Neurodiversity in Schools</a:t>
            </a:r>
          </a:p>
          <a:p>
            <a:pPr algn="r"/>
            <a:endParaRPr lang="en-GB" sz="3200" b="1">
              <a:solidFill>
                <a:schemeClr val="accent5"/>
              </a:solidFill>
              <a:latin typeface="Arial"/>
              <a:cs typeface="Arial"/>
            </a:endParaRPr>
          </a:p>
          <a:p>
            <a:pPr algn="r"/>
            <a:endParaRPr lang="en-GB" sz="3200" b="1">
              <a:solidFill>
                <a:schemeClr val="accent5"/>
              </a:solidFill>
              <a:latin typeface="Arial"/>
              <a:cs typeface="Arial"/>
            </a:endParaRPr>
          </a:p>
        </p:txBody>
      </p:sp>
      <p:sp>
        <p:nvSpPr>
          <p:cNvPr id="14" name="TextBox 13">
            <a:extLst>
              <a:ext uri="{FF2B5EF4-FFF2-40B4-BE49-F238E27FC236}">
                <a16:creationId xmlns:a16="http://schemas.microsoft.com/office/drawing/2014/main" id="{56E1D8BF-C75E-CF37-FE03-1E672EE9F09F}"/>
              </a:ext>
            </a:extLst>
          </p:cNvPr>
          <p:cNvSpPr txBox="1"/>
          <p:nvPr/>
        </p:nvSpPr>
        <p:spPr>
          <a:xfrm>
            <a:off x="74309" y="2111577"/>
            <a:ext cx="6695199" cy="3323987"/>
          </a:xfrm>
          <a:prstGeom prst="rect">
            <a:avLst/>
          </a:prstGeom>
          <a:noFill/>
        </p:spPr>
        <p:txBody>
          <a:bodyPr wrap="square" lIns="91440" tIns="45720" rIns="91440" bIns="45720" anchor="t">
            <a:spAutoFit/>
          </a:bodyPr>
          <a:lstStyle/>
          <a:p>
            <a:r>
              <a:rPr lang="en-GB" sz="1400" dirty="0">
                <a:solidFill>
                  <a:srgbClr val="000000"/>
                </a:solidFill>
                <a:effectLst/>
                <a:latin typeface="Arial"/>
                <a:ea typeface="Times New Roman" panose="02020603050405020304" pitchFamily="18" charset="0"/>
                <a:cs typeface="Arial"/>
              </a:rPr>
              <a:t>This series of jointly run sessions for schools and parents/carers will explore nurturing the unique strengths of neurodivergent children and young people and provide advice and guidance on how to support them with the challenges they face. </a:t>
            </a:r>
            <a:endParaRPr lang="en-US" dirty="0">
              <a:latin typeface="Arial"/>
              <a:cs typeface="Arial"/>
            </a:endParaRPr>
          </a:p>
          <a:p>
            <a:endParaRPr lang="en-GB" sz="1400">
              <a:solidFill>
                <a:srgbClr val="000000"/>
              </a:solidFill>
              <a:latin typeface="Arial" panose="020B0604020202020204" pitchFamily="34" charset="0"/>
              <a:ea typeface="Times New Roman" panose="02020603050405020304" pitchFamily="18" charset="0"/>
              <a:cs typeface="Arial" panose="020B0604020202020204" pitchFamily="34" charset="0"/>
            </a:endParaRPr>
          </a:p>
          <a:p>
            <a:r>
              <a:rPr lang="en-GB" sz="1400" dirty="0">
                <a:solidFill>
                  <a:srgbClr val="000000"/>
                </a:solidFill>
                <a:effectLst/>
                <a:latin typeface="Arial"/>
                <a:ea typeface="Times New Roman" panose="02020603050405020304" pitchFamily="18" charset="0"/>
                <a:cs typeface="Arial"/>
              </a:rPr>
              <a:t>They aim to promote the use of consistent approaches from home and school. This is to ensure neurodiver</a:t>
            </a:r>
            <a:r>
              <a:rPr lang="en-GB" sz="1400" dirty="0">
                <a:solidFill>
                  <a:srgbClr val="000000"/>
                </a:solidFill>
                <a:latin typeface="Arial"/>
                <a:ea typeface="Times New Roman" panose="02020603050405020304" pitchFamily="18" charset="0"/>
                <a:cs typeface="Arial"/>
              </a:rPr>
              <a:t>gent</a:t>
            </a:r>
            <a:r>
              <a:rPr lang="en-GB" sz="1400" dirty="0">
                <a:solidFill>
                  <a:srgbClr val="000000"/>
                </a:solidFill>
                <a:effectLst/>
                <a:latin typeface="Arial"/>
                <a:ea typeface="Times New Roman" panose="02020603050405020304" pitchFamily="18" charset="0"/>
                <a:cs typeface="Arial"/>
              </a:rPr>
              <a:t> children are happy, healthy, supported and ready to learn and able to engage in the classroom. Any parent or carer is welcome to join regardless of whether their child has a neurod</a:t>
            </a:r>
            <a:r>
              <a:rPr lang="en-GB" sz="1400" dirty="0">
                <a:solidFill>
                  <a:srgbClr val="000000"/>
                </a:solidFill>
                <a:latin typeface="Arial"/>
                <a:ea typeface="Times New Roman" panose="02020603050405020304" pitchFamily="18" charset="0"/>
                <a:cs typeface="Arial"/>
              </a:rPr>
              <a:t>evelopmental </a:t>
            </a:r>
            <a:r>
              <a:rPr lang="en-GB" sz="1400" dirty="0">
                <a:solidFill>
                  <a:srgbClr val="000000"/>
                </a:solidFill>
                <a:effectLst/>
                <a:latin typeface="Arial"/>
                <a:ea typeface="Times New Roman" panose="02020603050405020304" pitchFamily="18" charset="0"/>
                <a:cs typeface="Arial"/>
              </a:rPr>
              <a:t>diagnosis. </a:t>
            </a:r>
          </a:p>
          <a:p>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1400" dirty="0">
                <a:effectLst/>
                <a:latin typeface="Arial"/>
                <a:ea typeface="Times New Roman" panose="02020603050405020304" pitchFamily="18" charset="0"/>
                <a:cs typeface="Arial"/>
              </a:rPr>
              <a:t> </a:t>
            </a:r>
            <a:r>
              <a:rPr lang="en-GB" sz="1400" dirty="0">
                <a:solidFill>
                  <a:srgbClr val="000000"/>
                </a:solidFill>
                <a:latin typeface="Arial"/>
                <a:ea typeface="Times New Roman" panose="02020603050405020304" pitchFamily="18" charset="0"/>
                <a:cs typeface="Arial"/>
              </a:rPr>
              <a:t>These sessions may contain some recorded content which has been developed by the Psychology in Schools Team, Norfolk and Suffolk NHS Foundation Trust, and will be facilitated by the Suffolk Neurodiversity Inclusion Facilitators, part of Early Intervention Child and Adolescent Mental Health Services.</a:t>
            </a:r>
          </a:p>
          <a:p>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3" descr="A blue and purple text on a black background&#10;&#10;Description automatically generated">
            <a:extLst>
              <a:ext uri="{FF2B5EF4-FFF2-40B4-BE49-F238E27FC236}">
                <a16:creationId xmlns:a16="http://schemas.microsoft.com/office/drawing/2014/main" id="{19658ED0-1A4E-6FC8-D336-4313D93F67F8}"/>
              </a:ext>
            </a:extLst>
          </p:cNvPr>
          <p:cNvPicPr>
            <a:picLocks noChangeAspect="1"/>
          </p:cNvPicPr>
          <p:nvPr/>
        </p:nvPicPr>
        <p:blipFill>
          <a:blip r:embed="rId2">
            <a:extLst>
              <a:ext uri="{28A0092B-C50C-407E-A947-70E740481C1C}">
                <a14:useLocalDpi xmlns:a14="http://schemas.microsoft.com/office/drawing/2010/main" val="0"/>
              </a:ext>
            </a:extLst>
          </a:blip>
          <a:srcRect t="1" r="60003" b="-5923"/>
          <a:stretch>
            <a:fillRect/>
          </a:stretch>
        </p:blipFill>
        <p:spPr>
          <a:xfrm>
            <a:off x="127847" y="60299"/>
            <a:ext cx="1526782" cy="728772"/>
          </a:xfrm>
          <a:prstGeom prst="rect">
            <a:avLst/>
          </a:prstGeom>
        </p:spPr>
      </p:pic>
    </p:spTree>
    <p:extLst>
      <p:ext uri="{BB962C8B-B14F-4D97-AF65-F5344CB8AC3E}">
        <p14:creationId xmlns:p14="http://schemas.microsoft.com/office/powerpoint/2010/main" val="1829477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C178418-FA90-2201-9478-15D7B6E4CCEA}"/>
              </a:ext>
            </a:extLst>
          </p:cNvPr>
          <p:cNvSpPr txBox="1"/>
          <p:nvPr/>
        </p:nvSpPr>
        <p:spPr>
          <a:xfrm>
            <a:off x="193186" y="1192143"/>
            <a:ext cx="6471628" cy="1815882"/>
          </a:xfrm>
          <a:prstGeom prst="rect">
            <a:avLst/>
          </a:prstGeom>
          <a:noFill/>
        </p:spPr>
        <p:txBody>
          <a:bodyPr wrap="square" lIns="91440" tIns="45720" rIns="91440" bIns="45720" rtlCol="0" anchor="t">
            <a:spAutoFit/>
          </a:bodyPr>
          <a:lstStyle/>
          <a:p>
            <a:pPr algn="ctr"/>
            <a:r>
              <a:rPr lang="en-GB" sz="3200" b="1">
                <a:solidFill>
                  <a:schemeClr val="accent5"/>
                </a:solidFill>
                <a:latin typeface="Arial"/>
                <a:cs typeface="Arial"/>
              </a:rPr>
              <a:t>Neurodevelopmental Neurodiversity: </a:t>
            </a:r>
          </a:p>
          <a:p>
            <a:pPr algn="ctr"/>
            <a:r>
              <a:rPr lang="en-GB" sz="2400" b="1">
                <a:solidFill>
                  <a:schemeClr val="accent5"/>
                </a:solidFill>
                <a:latin typeface="Arial"/>
                <a:cs typeface="Arial"/>
              </a:rPr>
              <a:t>What Every School and Parent Needs to Know</a:t>
            </a:r>
            <a:endParaRPr lang="en-GB" sz="2400">
              <a:solidFill>
                <a:schemeClr val="accent5"/>
              </a:solidFill>
              <a:ea typeface="Calibri"/>
              <a:cs typeface="Calibri"/>
            </a:endParaRPr>
          </a:p>
        </p:txBody>
      </p:sp>
      <p:sp>
        <p:nvSpPr>
          <p:cNvPr id="6" name="TextBox 5">
            <a:extLst>
              <a:ext uri="{FF2B5EF4-FFF2-40B4-BE49-F238E27FC236}">
                <a16:creationId xmlns:a16="http://schemas.microsoft.com/office/drawing/2014/main" id="{C8522B21-DFCD-8CD0-C099-25CB8C89E7D0}"/>
              </a:ext>
            </a:extLst>
          </p:cNvPr>
          <p:cNvSpPr txBox="1"/>
          <p:nvPr/>
        </p:nvSpPr>
        <p:spPr>
          <a:xfrm>
            <a:off x="287198" y="3023598"/>
            <a:ext cx="6377616" cy="2848024"/>
          </a:xfrm>
          <a:prstGeom prst="rect">
            <a:avLst/>
          </a:prstGeom>
          <a:noFill/>
        </p:spPr>
        <p:txBody>
          <a:bodyPr wrap="square" lIns="91440" tIns="45720" rIns="91440" bIns="45720" rtlCol="0" anchor="t">
            <a:spAutoFit/>
          </a:bodyPr>
          <a:lstStyle/>
          <a:p>
            <a:r>
              <a:rPr lang="en-GB" sz="1600">
                <a:solidFill>
                  <a:srgbClr val="000000"/>
                </a:solidFill>
                <a:effectLst/>
                <a:latin typeface="Arial" panose="020B0604020202020204" pitchFamily="34" charset="0"/>
                <a:ea typeface="Times New Roman" panose="02020603050405020304" pitchFamily="18" charset="0"/>
              </a:rPr>
              <a:t>What is neurodiversity? What is autism, ADHD and learning disability? Does a child need a diagnosis to get support? This introductory workshop for parents, carers and school staff will answer these questions and introduce where schools and parents/carers can find advice and guidance for supporting their neurodive</a:t>
            </a:r>
            <a:r>
              <a:rPr lang="en-GB" sz="1600">
                <a:solidFill>
                  <a:srgbClr val="000000"/>
                </a:solidFill>
                <a:latin typeface="Arial" panose="020B0604020202020204" pitchFamily="34" charset="0"/>
                <a:ea typeface="Times New Roman" panose="02020603050405020304" pitchFamily="18" charset="0"/>
              </a:rPr>
              <a:t>rgent</a:t>
            </a:r>
            <a:r>
              <a:rPr lang="en-GB" sz="1600">
                <a:solidFill>
                  <a:srgbClr val="000000"/>
                </a:solidFill>
                <a:effectLst/>
                <a:latin typeface="Arial" panose="020B0604020202020204" pitchFamily="34" charset="0"/>
                <a:ea typeface="Times New Roman" panose="02020603050405020304" pitchFamily="18" charset="0"/>
              </a:rPr>
              <a:t> children and young people.</a:t>
            </a:r>
            <a:endParaRPr lang="en-GB" sz="160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200" kern="100">
                <a:effectLst/>
                <a:latin typeface="Arial" panose="020B0604020202020204" pitchFamily="34" charset="0"/>
                <a:ea typeface="Calibri" panose="020F0502020204030204" pitchFamily="34" charset="0"/>
                <a:cs typeface="Arial" panose="020B0604020202020204" pitchFamily="34" charset="0"/>
              </a:rPr>
              <a:t> </a:t>
            </a:r>
            <a:endParaRPr lang="en-GB" sz="1200" kern="1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solidFill>
                  <a:srgbClr val="000000"/>
                </a:solidFill>
                <a:latin typeface="Arial" panose="020B0604020202020204" pitchFamily="34" charset="0"/>
                <a:ea typeface="Times New Roman" panose="02020603050405020304" pitchFamily="18" charset="0"/>
              </a:rPr>
              <a:t>These sessions may contain some recorded content which has been developed by the Psychology in Schools Team, Norfolk and Suffolk NHS Foundation Trust, and will be facilitated by the Suffolk Neurodiversity Inclusion Facilitators, part of Early Intervention Child and Adolescent Mental Health Services. Please note that this is largely an information giving workshop so could feel content heavy for some. </a:t>
            </a:r>
            <a:endParaRPr lang="en-GB" sz="1600">
              <a:ea typeface="Calibri"/>
              <a:cs typeface="Calibri"/>
            </a:endParaRPr>
          </a:p>
        </p:txBody>
      </p:sp>
      <p:sp>
        <p:nvSpPr>
          <p:cNvPr id="8" name="TextBox 7">
            <a:extLst>
              <a:ext uri="{FF2B5EF4-FFF2-40B4-BE49-F238E27FC236}">
                <a16:creationId xmlns:a16="http://schemas.microsoft.com/office/drawing/2014/main" id="{11D16781-D22A-0A6D-8D74-48F296FC14D8}"/>
              </a:ext>
            </a:extLst>
          </p:cNvPr>
          <p:cNvSpPr txBox="1"/>
          <p:nvPr/>
        </p:nvSpPr>
        <p:spPr>
          <a:xfrm>
            <a:off x="380442" y="6024535"/>
            <a:ext cx="2991394" cy="400110"/>
          </a:xfrm>
          <a:prstGeom prst="rect">
            <a:avLst/>
          </a:prstGeom>
          <a:noFill/>
        </p:spPr>
        <p:txBody>
          <a:bodyPr wrap="square" rtlCol="0">
            <a:spAutoFit/>
          </a:bodyPr>
          <a:lstStyle/>
          <a:p>
            <a:r>
              <a:rPr lang="en-GB" sz="2000" b="1">
                <a:solidFill>
                  <a:schemeClr val="accent6"/>
                </a:solidFill>
                <a:latin typeface="Arial" panose="020B0604020202020204" pitchFamily="34" charset="0"/>
                <a:cs typeface="Arial" panose="020B0604020202020204" pitchFamily="34" charset="0"/>
              </a:rPr>
              <a:t>When &amp; Where?</a:t>
            </a:r>
          </a:p>
        </p:txBody>
      </p:sp>
      <p:sp>
        <p:nvSpPr>
          <p:cNvPr id="9" name="TextBox 8">
            <a:extLst>
              <a:ext uri="{FF2B5EF4-FFF2-40B4-BE49-F238E27FC236}">
                <a16:creationId xmlns:a16="http://schemas.microsoft.com/office/drawing/2014/main" id="{5FDA4974-762B-45C7-028D-047C78D2CA9B}"/>
              </a:ext>
            </a:extLst>
          </p:cNvPr>
          <p:cNvSpPr txBox="1"/>
          <p:nvPr/>
        </p:nvSpPr>
        <p:spPr>
          <a:xfrm>
            <a:off x="287198" y="7889167"/>
            <a:ext cx="6377616" cy="523220"/>
          </a:xfrm>
          <a:prstGeom prst="rect">
            <a:avLst/>
          </a:prstGeom>
          <a:noFill/>
        </p:spPr>
        <p:txBody>
          <a:bodyPr wrap="square" rtlCol="0">
            <a:spAutoFit/>
          </a:bodyPr>
          <a:lstStyle/>
          <a:p>
            <a:endParaRPr lang="en-GB" sz="1400">
              <a:solidFill>
                <a:srgbClr val="202124"/>
              </a:solidFill>
              <a:latin typeface="arial" panose="020B0604020202020204" pitchFamily="34" charset="0"/>
              <a:cs typeface="Arial" panose="020B0604020202020204" pitchFamily="34" charset="0"/>
            </a:endParaRPr>
          </a:p>
          <a:p>
            <a:r>
              <a:rPr lang="en-GB" sz="1400">
                <a:solidFill>
                  <a:srgbClr val="202124"/>
                </a:solidFill>
                <a:latin typeface="arial" panose="020B0604020202020204" pitchFamily="34" charset="0"/>
                <a:cs typeface="Arial" panose="020B0604020202020204" pitchFamily="34" charset="0"/>
              </a:rPr>
              <a:t>                           </a:t>
            </a:r>
            <a:endParaRPr lang="en-GB" sz="140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4910BADC-EE3C-2936-8F1D-17722DC91DD3}"/>
              </a:ext>
            </a:extLst>
          </p:cNvPr>
          <p:cNvSpPr txBox="1"/>
          <p:nvPr/>
        </p:nvSpPr>
        <p:spPr>
          <a:xfrm>
            <a:off x="414088" y="7554985"/>
            <a:ext cx="4443580" cy="400110"/>
          </a:xfrm>
          <a:prstGeom prst="rect">
            <a:avLst/>
          </a:prstGeom>
          <a:noFill/>
        </p:spPr>
        <p:txBody>
          <a:bodyPr wrap="square" rtlCol="0">
            <a:spAutoFit/>
          </a:bodyPr>
          <a:lstStyle/>
          <a:p>
            <a:r>
              <a:rPr lang="en-GB" sz="2000" b="1">
                <a:solidFill>
                  <a:schemeClr val="accent6"/>
                </a:solidFill>
                <a:latin typeface="Arial" panose="020B0604020202020204" pitchFamily="34" charset="0"/>
                <a:cs typeface="Arial" panose="020B0604020202020204" pitchFamily="34" charset="0"/>
              </a:rPr>
              <a:t>How do I book my place?</a:t>
            </a:r>
          </a:p>
        </p:txBody>
      </p:sp>
      <p:pic>
        <p:nvPicPr>
          <p:cNvPr id="11" name="Picture 10" descr="A blue and purple text on a black background&#10;&#10;Description automatically generated">
            <a:extLst>
              <a:ext uri="{FF2B5EF4-FFF2-40B4-BE49-F238E27FC236}">
                <a16:creationId xmlns:a16="http://schemas.microsoft.com/office/drawing/2014/main" id="{A854D4EC-9900-5A7C-EC00-D877245D31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2281" y="9295965"/>
            <a:ext cx="3889829" cy="701098"/>
          </a:xfrm>
          <a:prstGeom prst="rect">
            <a:avLst/>
          </a:prstGeom>
        </p:spPr>
      </p:pic>
      <p:sp>
        <p:nvSpPr>
          <p:cNvPr id="14" name="TextBox 13">
            <a:extLst>
              <a:ext uri="{FF2B5EF4-FFF2-40B4-BE49-F238E27FC236}">
                <a16:creationId xmlns:a16="http://schemas.microsoft.com/office/drawing/2014/main" id="{AFD02E94-5521-15C8-70AE-132E08CD3F18}"/>
              </a:ext>
            </a:extLst>
          </p:cNvPr>
          <p:cNvSpPr txBox="1"/>
          <p:nvPr/>
        </p:nvSpPr>
        <p:spPr>
          <a:xfrm>
            <a:off x="49789" y="-9945"/>
            <a:ext cx="6905006" cy="861774"/>
          </a:xfrm>
          <a:prstGeom prst="rect">
            <a:avLst/>
          </a:prstGeom>
          <a:noFill/>
        </p:spPr>
        <p:txBody>
          <a:bodyPr wrap="square">
            <a:spAutoFit/>
          </a:bodyPr>
          <a:lstStyle/>
          <a:p>
            <a:pPr algn="ctr"/>
            <a:r>
              <a:rPr lang="en-GB" sz="3200" b="1">
                <a:solidFill>
                  <a:srgbClr val="7030A0"/>
                </a:solidFill>
                <a:latin typeface="Arial"/>
                <a:cs typeface="Arial"/>
              </a:rPr>
              <a:t>Suffolk PINS Project</a:t>
            </a:r>
          </a:p>
          <a:p>
            <a:pPr algn="ctr"/>
            <a:r>
              <a:rPr lang="en-GB" sz="1800" b="1">
                <a:solidFill>
                  <a:srgbClr val="7030A0"/>
                </a:solidFill>
                <a:latin typeface="Arial"/>
                <a:cs typeface="Arial"/>
              </a:rPr>
              <a:t>Partnership for Inclusion of Neurodiversity in Schools</a:t>
            </a:r>
          </a:p>
        </p:txBody>
      </p:sp>
      <p:sp>
        <p:nvSpPr>
          <p:cNvPr id="15" name="Rectangle 14">
            <a:extLst>
              <a:ext uri="{FF2B5EF4-FFF2-40B4-BE49-F238E27FC236}">
                <a16:creationId xmlns:a16="http://schemas.microsoft.com/office/drawing/2014/main" id="{59577448-4778-38C7-EAE0-4BBD32594208}"/>
              </a:ext>
            </a:extLst>
          </p:cNvPr>
          <p:cNvSpPr/>
          <p:nvPr/>
        </p:nvSpPr>
        <p:spPr>
          <a:xfrm>
            <a:off x="463878" y="6437179"/>
            <a:ext cx="6076829" cy="104617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1"/>
                </a:solidFill>
                <a:ea typeface="Calibri"/>
                <a:cs typeface="Calibri"/>
              </a:rPr>
              <a:t>Wednesday 28</a:t>
            </a:r>
            <a:r>
              <a:rPr lang="en-GB" baseline="30000" dirty="0">
                <a:solidFill>
                  <a:schemeClr val="accent1"/>
                </a:solidFill>
                <a:ea typeface="Calibri"/>
                <a:cs typeface="Calibri"/>
              </a:rPr>
              <a:t>th</a:t>
            </a:r>
            <a:r>
              <a:rPr lang="en-GB" dirty="0">
                <a:solidFill>
                  <a:schemeClr val="accent1"/>
                </a:solidFill>
                <a:ea typeface="Calibri"/>
                <a:cs typeface="Calibri"/>
              </a:rPr>
              <a:t> January 2026 at 15:30 </a:t>
            </a:r>
            <a:br>
              <a:rPr lang="en-GB" dirty="0">
                <a:solidFill>
                  <a:schemeClr val="accent1"/>
                </a:solidFill>
                <a:ea typeface="Calibri"/>
                <a:cs typeface="Calibri"/>
              </a:rPr>
            </a:br>
            <a:r>
              <a:rPr lang="en-GB" dirty="0">
                <a:solidFill>
                  <a:schemeClr val="accent1"/>
                </a:solidFill>
                <a:ea typeface="Calibri"/>
                <a:cs typeface="Calibri"/>
              </a:rPr>
              <a:t>at Yoxford &amp; </a:t>
            </a:r>
            <a:r>
              <a:rPr lang="en-GB" dirty="0" err="1">
                <a:solidFill>
                  <a:schemeClr val="accent1"/>
                </a:solidFill>
                <a:ea typeface="Calibri"/>
                <a:cs typeface="Calibri"/>
              </a:rPr>
              <a:t>Peasenhall</a:t>
            </a:r>
            <a:r>
              <a:rPr lang="en-GB" dirty="0">
                <a:solidFill>
                  <a:schemeClr val="accent1"/>
                </a:solidFill>
                <a:ea typeface="Calibri"/>
                <a:cs typeface="Calibri"/>
              </a:rPr>
              <a:t> Primary School</a:t>
            </a:r>
          </a:p>
        </p:txBody>
      </p:sp>
      <p:sp>
        <p:nvSpPr>
          <p:cNvPr id="16" name="Rectangle 15">
            <a:extLst>
              <a:ext uri="{FF2B5EF4-FFF2-40B4-BE49-F238E27FC236}">
                <a16:creationId xmlns:a16="http://schemas.microsoft.com/office/drawing/2014/main" id="{B055C5BE-5808-3465-A16D-6D8CCCCCF84E}"/>
              </a:ext>
            </a:extLst>
          </p:cNvPr>
          <p:cNvSpPr/>
          <p:nvPr/>
        </p:nvSpPr>
        <p:spPr>
          <a:xfrm>
            <a:off x="463878" y="8022833"/>
            <a:ext cx="6003521" cy="127313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7" name="Rectangle 16">
            <a:extLst>
              <a:ext uri="{FF2B5EF4-FFF2-40B4-BE49-F238E27FC236}">
                <a16:creationId xmlns:a16="http://schemas.microsoft.com/office/drawing/2014/main" id="{6A62A472-F223-2B16-A60A-AA34EE1A119A}"/>
              </a:ext>
            </a:extLst>
          </p:cNvPr>
          <p:cNvSpPr/>
          <p:nvPr/>
        </p:nvSpPr>
        <p:spPr>
          <a:xfrm>
            <a:off x="2390926" y="923461"/>
            <a:ext cx="2029112" cy="332710"/>
          </a:xfrm>
          <a:prstGeom prst="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b="1">
                <a:latin typeface="Arial" panose="020B0604020202020204" pitchFamily="34" charset="0"/>
                <a:cs typeface="Arial" panose="020B0604020202020204" pitchFamily="34" charset="0"/>
              </a:rPr>
              <a:t>Session 1</a:t>
            </a:r>
          </a:p>
        </p:txBody>
      </p:sp>
      <p:sp>
        <p:nvSpPr>
          <p:cNvPr id="4" name="TextBox 3">
            <a:extLst>
              <a:ext uri="{FF2B5EF4-FFF2-40B4-BE49-F238E27FC236}">
                <a16:creationId xmlns:a16="http://schemas.microsoft.com/office/drawing/2014/main" id="{DE795FD7-156E-5DA1-10DA-E8CB21F35A5D}"/>
              </a:ext>
            </a:extLst>
          </p:cNvPr>
          <p:cNvSpPr txBox="1"/>
          <p:nvPr/>
        </p:nvSpPr>
        <p:spPr>
          <a:xfrm>
            <a:off x="471960" y="8242151"/>
            <a:ext cx="5922162" cy="646331"/>
          </a:xfrm>
          <a:prstGeom prst="rect">
            <a:avLst/>
          </a:prstGeom>
          <a:noFill/>
        </p:spPr>
        <p:txBody>
          <a:bodyPr wrap="square">
            <a:spAutoFit/>
          </a:bodyPr>
          <a:lstStyle/>
          <a:p>
            <a:r>
              <a:rPr lang="en-GB" sz="1800" dirty="0">
                <a:solidFill>
                  <a:schemeClr val="accent1"/>
                </a:solidFill>
                <a:ea typeface="Calibri"/>
                <a:cs typeface="Calibri"/>
              </a:rPr>
              <a:t>Contact the school office @</a:t>
            </a:r>
          </a:p>
          <a:p>
            <a:pPr algn="ctr"/>
            <a:r>
              <a:rPr lang="en-GB" dirty="0">
                <a:solidFill>
                  <a:schemeClr val="accent1"/>
                </a:solidFill>
                <a:ea typeface="Calibri"/>
                <a:cs typeface="Calibri"/>
              </a:rPr>
              <a:t>office.yoxford@consortiumtrust.org.uk</a:t>
            </a:r>
            <a:endParaRPr lang="en-GB" sz="1800" dirty="0">
              <a:solidFill>
                <a:schemeClr val="accent1"/>
              </a:solidFill>
              <a:ea typeface="Calibri"/>
              <a:cs typeface="Calibri"/>
            </a:endParaRPr>
          </a:p>
        </p:txBody>
      </p:sp>
    </p:spTree>
    <p:extLst>
      <p:ext uri="{BB962C8B-B14F-4D97-AF65-F5344CB8AC3E}">
        <p14:creationId xmlns:p14="http://schemas.microsoft.com/office/powerpoint/2010/main" val="1741098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C178418-FA90-2201-9478-15D7B6E4CCEA}"/>
              </a:ext>
            </a:extLst>
          </p:cNvPr>
          <p:cNvSpPr txBox="1"/>
          <p:nvPr/>
        </p:nvSpPr>
        <p:spPr>
          <a:xfrm>
            <a:off x="240192" y="1225101"/>
            <a:ext cx="6471628" cy="2308324"/>
          </a:xfrm>
          <a:prstGeom prst="rect">
            <a:avLst/>
          </a:prstGeom>
          <a:noFill/>
        </p:spPr>
        <p:txBody>
          <a:bodyPr wrap="square" lIns="91440" tIns="45720" rIns="91440" bIns="45720" rtlCol="0" anchor="t">
            <a:spAutoFit/>
          </a:bodyPr>
          <a:lstStyle/>
          <a:p>
            <a:pPr algn="ctr"/>
            <a:r>
              <a:rPr lang="en-GB" sz="3600" b="1">
                <a:solidFill>
                  <a:schemeClr val="accent5"/>
                </a:solidFill>
                <a:latin typeface="Arial"/>
                <a:cs typeface="Arial"/>
              </a:rPr>
              <a:t>Learning and Executive Functioning:</a:t>
            </a:r>
          </a:p>
          <a:p>
            <a:pPr algn="ctr"/>
            <a:r>
              <a:rPr lang="en-GB" sz="2400" b="1">
                <a:solidFill>
                  <a:schemeClr val="accent5"/>
                </a:solidFill>
                <a:latin typeface="Arial"/>
                <a:cs typeface="Arial"/>
              </a:rPr>
              <a:t>How Parents and School Staff Can Work Together to Support Neurodivergent Children</a:t>
            </a:r>
          </a:p>
        </p:txBody>
      </p:sp>
      <p:sp>
        <p:nvSpPr>
          <p:cNvPr id="6" name="TextBox 5">
            <a:extLst>
              <a:ext uri="{FF2B5EF4-FFF2-40B4-BE49-F238E27FC236}">
                <a16:creationId xmlns:a16="http://schemas.microsoft.com/office/drawing/2014/main" id="{C8522B21-DFCD-8CD0-C099-25CB8C89E7D0}"/>
              </a:ext>
            </a:extLst>
          </p:cNvPr>
          <p:cNvSpPr txBox="1"/>
          <p:nvPr/>
        </p:nvSpPr>
        <p:spPr>
          <a:xfrm>
            <a:off x="390569" y="3428889"/>
            <a:ext cx="6076829" cy="3745834"/>
          </a:xfrm>
          <a:prstGeom prst="rect">
            <a:avLst/>
          </a:prstGeom>
          <a:noFill/>
        </p:spPr>
        <p:txBody>
          <a:bodyPr wrap="square" lIns="91440" tIns="45720" rIns="91440" bIns="45720" rtlCol="0" anchor="t">
            <a:spAutoFit/>
          </a:bodyPr>
          <a:lstStyle/>
          <a:p>
            <a:pPr>
              <a:lnSpc>
                <a:spcPct val="107000"/>
              </a:lnSpc>
              <a:spcAft>
                <a:spcPts val="800"/>
              </a:spcAft>
            </a:pPr>
            <a:r>
              <a:rPr lang="en-GB" sz="1600" kern="100">
                <a:effectLst/>
                <a:latin typeface="Arial" panose="020B0604020202020204" pitchFamily="34" charset="0"/>
                <a:ea typeface="Calibri" panose="020F0502020204030204" pitchFamily="34" charset="0"/>
                <a:cs typeface="Arial" panose="020B0604020202020204" pitchFamily="34" charset="0"/>
              </a:rPr>
              <a:t>This workshop for parents, carers and school staff will explore cognitive differences in childhood such as planning, organising and remembering things. The workshop will consider how these differences can impact on day-to-day life and give advice on how schools and parents/carers can support their children and young people with cognitive differences.</a:t>
            </a:r>
            <a:endParaRPr lang="en-GB" kern="1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solidFill>
                  <a:srgbClr val="000000"/>
                </a:solidFill>
                <a:latin typeface="Arial" panose="020B0604020202020204" pitchFamily="34" charset="0"/>
                <a:ea typeface="Times New Roman" panose="02020603050405020304" pitchFamily="18" charset="0"/>
              </a:rPr>
              <a:t>These sessions may contain some recorded content which has been developed by the Psychology in Schools Team, Norfolk and Suffolk NHS Foundation Trust, and will be facilitated by the Suffolk Neurodiversity Inclusion Facilitators, part of Early Intervention Child and Adolescent Mental Health Services</a:t>
            </a:r>
            <a:r>
              <a:rPr lang="en-GB">
                <a:solidFill>
                  <a:srgbClr val="000000"/>
                </a:solidFill>
                <a:latin typeface="Arial" panose="020B0604020202020204" pitchFamily="34" charset="0"/>
                <a:ea typeface="Times New Roman" panose="02020603050405020304" pitchFamily="18" charset="0"/>
              </a:rPr>
              <a:t>.</a:t>
            </a:r>
          </a:p>
          <a:p>
            <a:pPr>
              <a:lnSpc>
                <a:spcPct val="107000"/>
              </a:lnSpc>
              <a:spcAft>
                <a:spcPts val="800"/>
              </a:spcAft>
            </a:pPr>
            <a:endParaRPr lang="en-GB" sz="1400" kern="10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a:effectLst/>
                <a:latin typeface="Arial" panose="020B0604020202020204" pitchFamily="34" charset="0"/>
                <a:ea typeface="Calibri" panose="020F0502020204030204" pitchFamily="34" charset="0"/>
                <a:cs typeface="Arial" panose="020B0604020202020204" pitchFamily="34" charset="0"/>
              </a:rPr>
              <a:t> </a:t>
            </a:r>
            <a:endParaRPr lang="en-GB" sz="1800" kern="100">
              <a:effectLst/>
              <a:latin typeface="Arial" panose="020B0604020202020204" pitchFamily="34" charset="0"/>
              <a:ea typeface="Calibri" panose="020F0502020204030204" pitchFamily="34" charset="0"/>
              <a:cs typeface="Times New Roman" panose="02020603050405020304" pitchFamily="18" charset="0"/>
            </a:endParaRPr>
          </a:p>
          <a:p>
            <a:endParaRPr lang="en-GB" sz="1600">
              <a:ea typeface="Calibri"/>
              <a:cs typeface="Calibri"/>
            </a:endParaRPr>
          </a:p>
        </p:txBody>
      </p:sp>
      <p:sp>
        <p:nvSpPr>
          <p:cNvPr id="8" name="TextBox 7">
            <a:extLst>
              <a:ext uri="{FF2B5EF4-FFF2-40B4-BE49-F238E27FC236}">
                <a16:creationId xmlns:a16="http://schemas.microsoft.com/office/drawing/2014/main" id="{11D16781-D22A-0A6D-8D74-48F296FC14D8}"/>
              </a:ext>
            </a:extLst>
          </p:cNvPr>
          <p:cNvSpPr txBox="1"/>
          <p:nvPr/>
        </p:nvSpPr>
        <p:spPr>
          <a:xfrm>
            <a:off x="390570" y="6060169"/>
            <a:ext cx="2991394" cy="400110"/>
          </a:xfrm>
          <a:prstGeom prst="rect">
            <a:avLst/>
          </a:prstGeom>
          <a:noFill/>
        </p:spPr>
        <p:txBody>
          <a:bodyPr wrap="square" rtlCol="0">
            <a:spAutoFit/>
          </a:bodyPr>
          <a:lstStyle/>
          <a:p>
            <a:r>
              <a:rPr lang="en-GB" sz="2000" b="1">
                <a:solidFill>
                  <a:schemeClr val="accent6"/>
                </a:solidFill>
                <a:latin typeface="Arial" panose="020B0604020202020204" pitchFamily="34" charset="0"/>
                <a:cs typeface="Arial" panose="020B0604020202020204" pitchFamily="34" charset="0"/>
              </a:rPr>
              <a:t>When &amp; Where?</a:t>
            </a:r>
          </a:p>
        </p:txBody>
      </p:sp>
      <p:sp>
        <p:nvSpPr>
          <p:cNvPr id="9" name="TextBox 8">
            <a:extLst>
              <a:ext uri="{FF2B5EF4-FFF2-40B4-BE49-F238E27FC236}">
                <a16:creationId xmlns:a16="http://schemas.microsoft.com/office/drawing/2014/main" id="{5FDA4974-762B-45C7-028D-047C78D2CA9B}"/>
              </a:ext>
            </a:extLst>
          </p:cNvPr>
          <p:cNvSpPr txBox="1"/>
          <p:nvPr/>
        </p:nvSpPr>
        <p:spPr>
          <a:xfrm>
            <a:off x="287198" y="7889167"/>
            <a:ext cx="6377616" cy="523220"/>
          </a:xfrm>
          <a:prstGeom prst="rect">
            <a:avLst/>
          </a:prstGeom>
          <a:noFill/>
        </p:spPr>
        <p:txBody>
          <a:bodyPr wrap="square" rtlCol="0">
            <a:spAutoFit/>
          </a:bodyPr>
          <a:lstStyle/>
          <a:p>
            <a:endParaRPr lang="en-GB" sz="1400">
              <a:solidFill>
                <a:srgbClr val="202124"/>
              </a:solidFill>
              <a:latin typeface="arial" panose="020B0604020202020204" pitchFamily="34" charset="0"/>
              <a:cs typeface="Arial" panose="020B0604020202020204" pitchFamily="34" charset="0"/>
            </a:endParaRPr>
          </a:p>
          <a:p>
            <a:r>
              <a:rPr lang="en-GB" sz="1400">
                <a:solidFill>
                  <a:srgbClr val="202124"/>
                </a:solidFill>
                <a:latin typeface="arial" panose="020B0604020202020204" pitchFamily="34" charset="0"/>
                <a:cs typeface="Arial" panose="020B0604020202020204" pitchFamily="34" charset="0"/>
              </a:rPr>
              <a:t>                           </a:t>
            </a:r>
            <a:endParaRPr lang="en-GB" sz="14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1257C4D-449B-0433-28DF-56462812D411}"/>
              </a:ext>
            </a:extLst>
          </p:cNvPr>
          <p:cNvSpPr txBox="1"/>
          <p:nvPr/>
        </p:nvSpPr>
        <p:spPr>
          <a:xfrm>
            <a:off x="390570" y="7609020"/>
            <a:ext cx="4443580" cy="400110"/>
          </a:xfrm>
          <a:prstGeom prst="rect">
            <a:avLst/>
          </a:prstGeom>
          <a:noFill/>
        </p:spPr>
        <p:txBody>
          <a:bodyPr wrap="square" rtlCol="0">
            <a:spAutoFit/>
          </a:bodyPr>
          <a:lstStyle/>
          <a:p>
            <a:r>
              <a:rPr lang="en-GB" sz="2000" b="1">
                <a:solidFill>
                  <a:schemeClr val="accent6"/>
                </a:solidFill>
                <a:latin typeface="Arial" panose="020B0604020202020204" pitchFamily="34" charset="0"/>
                <a:cs typeface="Arial" panose="020B0604020202020204" pitchFamily="34" charset="0"/>
              </a:rPr>
              <a:t>How do I book my place?</a:t>
            </a:r>
          </a:p>
        </p:txBody>
      </p:sp>
      <p:pic>
        <p:nvPicPr>
          <p:cNvPr id="7" name="Picture 6" descr="A blue and purple text on a black background&#10;&#10;Description automatically generated">
            <a:extLst>
              <a:ext uri="{FF2B5EF4-FFF2-40B4-BE49-F238E27FC236}">
                <a16:creationId xmlns:a16="http://schemas.microsoft.com/office/drawing/2014/main" id="{E7E66592-CC20-EFB5-7D22-E8C1FB2A0A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1091" y="9327147"/>
            <a:ext cx="3889829" cy="701098"/>
          </a:xfrm>
          <a:prstGeom prst="rect">
            <a:avLst/>
          </a:prstGeom>
        </p:spPr>
      </p:pic>
      <p:sp>
        <p:nvSpPr>
          <p:cNvPr id="11" name="TextBox 10">
            <a:extLst>
              <a:ext uri="{FF2B5EF4-FFF2-40B4-BE49-F238E27FC236}">
                <a16:creationId xmlns:a16="http://schemas.microsoft.com/office/drawing/2014/main" id="{50B33D63-A657-8DBE-555B-FCE5EC428B24}"/>
              </a:ext>
            </a:extLst>
          </p:cNvPr>
          <p:cNvSpPr txBox="1"/>
          <p:nvPr/>
        </p:nvSpPr>
        <p:spPr>
          <a:xfrm>
            <a:off x="0" y="88487"/>
            <a:ext cx="6905006" cy="861774"/>
          </a:xfrm>
          <a:prstGeom prst="rect">
            <a:avLst/>
          </a:prstGeom>
          <a:noFill/>
        </p:spPr>
        <p:txBody>
          <a:bodyPr wrap="square">
            <a:spAutoFit/>
          </a:bodyPr>
          <a:lstStyle/>
          <a:p>
            <a:pPr algn="ctr"/>
            <a:r>
              <a:rPr lang="en-GB" sz="3200" b="1">
                <a:solidFill>
                  <a:srgbClr val="7030A0"/>
                </a:solidFill>
                <a:latin typeface="Arial"/>
                <a:cs typeface="Arial"/>
              </a:rPr>
              <a:t>Suffolk PINS Project</a:t>
            </a:r>
          </a:p>
          <a:p>
            <a:pPr algn="ctr"/>
            <a:r>
              <a:rPr lang="en-GB" sz="1800" b="1">
                <a:solidFill>
                  <a:srgbClr val="7030A0"/>
                </a:solidFill>
                <a:latin typeface="Arial"/>
                <a:cs typeface="Arial"/>
              </a:rPr>
              <a:t>Partnership for Inclusion of Neurodiversity in Schools</a:t>
            </a:r>
          </a:p>
        </p:txBody>
      </p:sp>
      <p:sp>
        <p:nvSpPr>
          <p:cNvPr id="12" name="Rectangle 11">
            <a:extLst>
              <a:ext uri="{FF2B5EF4-FFF2-40B4-BE49-F238E27FC236}">
                <a16:creationId xmlns:a16="http://schemas.microsoft.com/office/drawing/2014/main" id="{561D3760-4A19-C7BE-DA67-41F1DE685818}"/>
              </a:ext>
            </a:extLst>
          </p:cNvPr>
          <p:cNvSpPr/>
          <p:nvPr/>
        </p:nvSpPr>
        <p:spPr>
          <a:xfrm>
            <a:off x="414088" y="6548272"/>
            <a:ext cx="6076829" cy="104617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1"/>
                </a:solidFill>
                <a:ea typeface="Calibri"/>
                <a:cs typeface="Calibri"/>
              </a:rPr>
              <a:t>Wednesday 4</a:t>
            </a:r>
            <a:r>
              <a:rPr lang="en-GB" baseline="30000" dirty="0">
                <a:solidFill>
                  <a:schemeClr val="accent1"/>
                </a:solidFill>
                <a:ea typeface="Calibri"/>
                <a:cs typeface="Calibri"/>
              </a:rPr>
              <a:t>th</a:t>
            </a:r>
            <a:r>
              <a:rPr lang="en-GB" dirty="0">
                <a:solidFill>
                  <a:schemeClr val="accent1"/>
                </a:solidFill>
                <a:ea typeface="Calibri"/>
                <a:cs typeface="Calibri"/>
              </a:rPr>
              <a:t> February 2026 at 15:30 </a:t>
            </a:r>
            <a:br>
              <a:rPr lang="en-GB" dirty="0">
                <a:solidFill>
                  <a:schemeClr val="accent1"/>
                </a:solidFill>
                <a:ea typeface="Calibri"/>
                <a:cs typeface="Calibri"/>
              </a:rPr>
            </a:br>
            <a:r>
              <a:rPr lang="en-GB" dirty="0">
                <a:solidFill>
                  <a:schemeClr val="accent1"/>
                </a:solidFill>
                <a:ea typeface="Calibri"/>
                <a:cs typeface="Calibri"/>
              </a:rPr>
              <a:t>at Yoxford &amp; </a:t>
            </a:r>
            <a:r>
              <a:rPr lang="en-GB" dirty="0" err="1">
                <a:solidFill>
                  <a:schemeClr val="accent1"/>
                </a:solidFill>
                <a:ea typeface="Calibri"/>
                <a:cs typeface="Calibri"/>
              </a:rPr>
              <a:t>Peasenhall</a:t>
            </a:r>
            <a:r>
              <a:rPr lang="en-GB" dirty="0">
                <a:solidFill>
                  <a:schemeClr val="accent1"/>
                </a:solidFill>
                <a:ea typeface="Calibri"/>
                <a:cs typeface="Calibri"/>
              </a:rPr>
              <a:t> Primary School</a:t>
            </a:r>
          </a:p>
        </p:txBody>
      </p:sp>
      <p:sp>
        <p:nvSpPr>
          <p:cNvPr id="13" name="Rectangle 12">
            <a:extLst>
              <a:ext uri="{FF2B5EF4-FFF2-40B4-BE49-F238E27FC236}">
                <a16:creationId xmlns:a16="http://schemas.microsoft.com/office/drawing/2014/main" id="{468DFFE6-3C72-A087-12E1-08EF2DF887B3}"/>
              </a:ext>
            </a:extLst>
          </p:cNvPr>
          <p:cNvSpPr/>
          <p:nvPr/>
        </p:nvSpPr>
        <p:spPr>
          <a:xfrm>
            <a:off x="390570" y="8022833"/>
            <a:ext cx="6076829" cy="127313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4" name="Rectangle 13">
            <a:extLst>
              <a:ext uri="{FF2B5EF4-FFF2-40B4-BE49-F238E27FC236}">
                <a16:creationId xmlns:a16="http://schemas.microsoft.com/office/drawing/2014/main" id="{9CBCD127-7BFB-1E78-DC17-48C0A2E05816}"/>
              </a:ext>
            </a:extLst>
          </p:cNvPr>
          <p:cNvSpPr/>
          <p:nvPr/>
        </p:nvSpPr>
        <p:spPr>
          <a:xfrm>
            <a:off x="2367408" y="931267"/>
            <a:ext cx="2029112" cy="332710"/>
          </a:xfrm>
          <a:prstGeom prst="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b="1">
                <a:latin typeface="Arial" panose="020B0604020202020204" pitchFamily="34" charset="0"/>
                <a:cs typeface="Arial" panose="020B0604020202020204" pitchFamily="34" charset="0"/>
              </a:rPr>
              <a:t>Session 2</a:t>
            </a:r>
          </a:p>
        </p:txBody>
      </p:sp>
      <p:sp>
        <p:nvSpPr>
          <p:cNvPr id="15" name="TextBox 14">
            <a:extLst>
              <a:ext uri="{FF2B5EF4-FFF2-40B4-BE49-F238E27FC236}">
                <a16:creationId xmlns:a16="http://schemas.microsoft.com/office/drawing/2014/main" id="{D03936A0-BB84-2329-09F3-F87D75727DC3}"/>
              </a:ext>
            </a:extLst>
          </p:cNvPr>
          <p:cNvSpPr txBox="1"/>
          <p:nvPr/>
        </p:nvSpPr>
        <p:spPr>
          <a:xfrm>
            <a:off x="640207" y="8203501"/>
            <a:ext cx="5752125" cy="646331"/>
          </a:xfrm>
          <a:prstGeom prst="rect">
            <a:avLst/>
          </a:prstGeom>
          <a:noFill/>
        </p:spPr>
        <p:txBody>
          <a:bodyPr wrap="square">
            <a:spAutoFit/>
          </a:bodyPr>
          <a:lstStyle/>
          <a:p>
            <a:r>
              <a:rPr lang="en-GB" sz="1800" dirty="0">
                <a:solidFill>
                  <a:schemeClr val="accent1"/>
                </a:solidFill>
                <a:ea typeface="Calibri"/>
                <a:cs typeface="Calibri"/>
              </a:rPr>
              <a:t>Contact the school office @</a:t>
            </a:r>
          </a:p>
          <a:p>
            <a:pPr algn="ctr"/>
            <a:r>
              <a:rPr lang="en-GB" dirty="0">
                <a:solidFill>
                  <a:schemeClr val="accent1"/>
                </a:solidFill>
                <a:ea typeface="Calibri"/>
                <a:cs typeface="Calibri"/>
              </a:rPr>
              <a:t>office.yoxford@consortiumtrust.org.uk</a:t>
            </a:r>
            <a:endParaRPr lang="en-GB" sz="1800" dirty="0">
              <a:solidFill>
                <a:schemeClr val="accent1"/>
              </a:solidFill>
              <a:ea typeface="Calibri"/>
              <a:cs typeface="Calibri"/>
            </a:endParaRPr>
          </a:p>
        </p:txBody>
      </p:sp>
    </p:spTree>
    <p:extLst>
      <p:ext uri="{BB962C8B-B14F-4D97-AF65-F5344CB8AC3E}">
        <p14:creationId xmlns:p14="http://schemas.microsoft.com/office/powerpoint/2010/main" val="708153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C178418-FA90-2201-9478-15D7B6E4CCEA}"/>
              </a:ext>
            </a:extLst>
          </p:cNvPr>
          <p:cNvSpPr txBox="1"/>
          <p:nvPr/>
        </p:nvSpPr>
        <p:spPr>
          <a:xfrm>
            <a:off x="193170" y="1486928"/>
            <a:ext cx="6471628" cy="1323439"/>
          </a:xfrm>
          <a:prstGeom prst="rect">
            <a:avLst/>
          </a:prstGeom>
          <a:noFill/>
        </p:spPr>
        <p:txBody>
          <a:bodyPr wrap="square" lIns="91440" tIns="45720" rIns="91440" bIns="45720" rtlCol="0" anchor="t">
            <a:spAutoFit/>
          </a:bodyPr>
          <a:lstStyle/>
          <a:p>
            <a:pPr algn="ctr"/>
            <a:r>
              <a:rPr lang="en-GB" sz="4000" b="1">
                <a:solidFill>
                  <a:schemeClr val="accent5"/>
                </a:solidFill>
                <a:latin typeface="Arial"/>
                <a:cs typeface="Arial"/>
              </a:rPr>
              <a:t>Emotional Regulation:</a:t>
            </a:r>
          </a:p>
          <a:p>
            <a:pPr algn="ctr"/>
            <a:r>
              <a:rPr lang="en-GB" sz="2000" b="1">
                <a:solidFill>
                  <a:schemeClr val="accent5"/>
                </a:solidFill>
                <a:latin typeface="Arial"/>
                <a:cs typeface="Arial"/>
              </a:rPr>
              <a:t>How to Support Neurodivergent Children with Emotional Processing and Anxiety</a:t>
            </a:r>
          </a:p>
        </p:txBody>
      </p:sp>
      <p:sp>
        <p:nvSpPr>
          <p:cNvPr id="6" name="TextBox 5">
            <a:extLst>
              <a:ext uri="{FF2B5EF4-FFF2-40B4-BE49-F238E27FC236}">
                <a16:creationId xmlns:a16="http://schemas.microsoft.com/office/drawing/2014/main" id="{C8522B21-DFCD-8CD0-C099-25CB8C89E7D0}"/>
              </a:ext>
            </a:extLst>
          </p:cNvPr>
          <p:cNvSpPr txBox="1"/>
          <p:nvPr/>
        </p:nvSpPr>
        <p:spPr>
          <a:xfrm>
            <a:off x="414088" y="3009820"/>
            <a:ext cx="6076829" cy="4039311"/>
          </a:xfrm>
          <a:prstGeom prst="rect">
            <a:avLst/>
          </a:prstGeom>
          <a:noFill/>
        </p:spPr>
        <p:txBody>
          <a:bodyPr wrap="square" lIns="91440" tIns="45720" rIns="91440" bIns="45720" rtlCol="0" anchor="t">
            <a:spAutoFit/>
          </a:bodyPr>
          <a:lstStyle/>
          <a:p>
            <a:r>
              <a:rPr lang="en-GB" sz="1600" dirty="0">
                <a:solidFill>
                  <a:srgbClr val="000000"/>
                </a:solidFill>
                <a:effectLst/>
                <a:latin typeface="Arial" panose="020B0604020202020204" pitchFamily="34" charset="0"/>
                <a:ea typeface="Times New Roman" panose="02020603050405020304" pitchFamily="18" charset="0"/>
              </a:rPr>
              <a:t>This workshop for parents, carers and school staff will explore why neurodivergent children and young people may develop difficulties with their emotions, including anxiety and low mood, and how schools and parents/carers can support neurodivergent children and young people with managing their big feelings.</a:t>
            </a:r>
          </a:p>
          <a:p>
            <a:pPr>
              <a:lnSpc>
                <a:spcPct val="107000"/>
              </a:lnSpc>
              <a:spcAft>
                <a:spcPts val="800"/>
              </a:spcAft>
            </a:pPr>
            <a:r>
              <a:rPr lang="en-GB" sz="1200" kern="100" dirty="0">
                <a:latin typeface="Arial" panose="020B0604020202020204" pitchFamily="34" charset="0"/>
                <a:ea typeface="Calibri" panose="020F0502020204030204" pitchFamily="34" charset="0"/>
                <a:cs typeface="Arial" panose="020B0604020202020204" pitchFamily="34" charset="0"/>
              </a:rPr>
              <a:t> </a:t>
            </a:r>
            <a:endParaRPr lang="en-GB" sz="1200" kern="100"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rgbClr val="000000"/>
                </a:solidFill>
                <a:latin typeface="Arial" panose="020B0604020202020204" pitchFamily="34" charset="0"/>
                <a:ea typeface="Times New Roman" panose="02020603050405020304" pitchFamily="18" charset="0"/>
              </a:rPr>
              <a:t>These sessions may contain some recorded content which has been developed by the Psychology in Schools Team, Norfolk and Suffolk NHS Foundation Trust, and will be facilitated by the Suffolk Neurodiversity Inclusion Facilitators, part of Early Intervention Child and Adolescent Mental Health Services.</a:t>
            </a:r>
          </a:p>
          <a:p>
            <a:pPr>
              <a:lnSpc>
                <a:spcPct val="107000"/>
              </a:lnSpc>
              <a:spcAft>
                <a:spcPts val="800"/>
              </a:spcAft>
            </a:pPr>
            <a:endParaRPr lang="en-GB" sz="1200" dirty="0">
              <a:solidFill>
                <a:srgbClr val="000000"/>
              </a:solidFill>
              <a:latin typeface="Arial" panose="020B0604020202020204" pitchFamily="34" charset="0"/>
              <a:ea typeface="Times New Roman" panose="02020603050405020304" pitchFamily="18" charset="0"/>
            </a:endParaRPr>
          </a:p>
          <a:p>
            <a:pPr>
              <a:lnSpc>
                <a:spcPct val="107000"/>
              </a:lnSpc>
              <a:spcAft>
                <a:spcPts val="800"/>
              </a:spcAft>
            </a:pPr>
            <a:endParaRPr lang="en-GB" sz="1200" dirty="0">
              <a:solidFill>
                <a:srgbClr val="000000"/>
              </a:solidFill>
              <a:latin typeface="Arial" panose="020B0604020202020204" pitchFamily="34"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kern="100" dirty="0">
                <a:effectLst/>
                <a:latin typeface="Arial" panose="020B0604020202020204" pitchFamily="34" charset="0"/>
                <a:ea typeface="Calibri" panose="020F0502020204030204" pitchFamily="34" charset="0"/>
                <a:cs typeface="Arial" panose="020B0604020202020204" pitchFamily="34" charset="0"/>
              </a:rPr>
              <a:t> </a:t>
            </a:r>
            <a:endParaRPr lang="en-GB" sz="1800" kern="100" dirty="0">
              <a:effectLst/>
              <a:latin typeface="Arial" panose="020B0604020202020204" pitchFamily="34" charset="0"/>
              <a:ea typeface="Calibri" panose="020F0502020204030204" pitchFamily="34" charset="0"/>
              <a:cs typeface="Times New Roman" panose="02020603050405020304" pitchFamily="18" charset="0"/>
            </a:endParaRPr>
          </a:p>
          <a:p>
            <a:endParaRPr lang="en-GB" sz="1600" dirty="0">
              <a:ea typeface="Calibri"/>
              <a:cs typeface="Calibri"/>
            </a:endParaRPr>
          </a:p>
        </p:txBody>
      </p:sp>
      <p:sp>
        <p:nvSpPr>
          <p:cNvPr id="8" name="TextBox 7">
            <a:extLst>
              <a:ext uri="{FF2B5EF4-FFF2-40B4-BE49-F238E27FC236}">
                <a16:creationId xmlns:a16="http://schemas.microsoft.com/office/drawing/2014/main" id="{11D16781-D22A-0A6D-8D74-48F296FC14D8}"/>
              </a:ext>
            </a:extLst>
          </p:cNvPr>
          <p:cNvSpPr txBox="1"/>
          <p:nvPr/>
        </p:nvSpPr>
        <p:spPr>
          <a:xfrm>
            <a:off x="414088" y="6005190"/>
            <a:ext cx="2991394" cy="400110"/>
          </a:xfrm>
          <a:prstGeom prst="rect">
            <a:avLst/>
          </a:prstGeom>
          <a:noFill/>
        </p:spPr>
        <p:txBody>
          <a:bodyPr wrap="square" rtlCol="0">
            <a:spAutoFit/>
          </a:bodyPr>
          <a:lstStyle/>
          <a:p>
            <a:r>
              <a:rPr lang="en-GB" sz="2000" b="1">
                <a:solidFill>
                  <a:schemeClr val="accent6"/>
                </a:solidFill>
                <a:latin typeface="Arial" panose="020B0604020202020204" pitchFamily="34" charset="0"/>
                <a:cs typeface="Arial" panose="020B0604020202020204" pitchFamily="34" charset="0"/>
              </a:rPr>
              <a:t>When &amp; Where?</a:t>
            </a:r>
          </a:p>
        </p:txBody>
      </p:sp>
      <p:sp>
        <p:nvSpPr>
          <p:cNvPr id="9" name="TextBox 8">
            <a:extLst>
              <a:ext uri="{FF2B5EF4-FFF2-40B4-BE49-F238E27FC236}">
                <a16:creationId xmlns:a16="http://schemas.microsoft.com/office/drawing/2014/main" id="{5FDA4974-762B-45C7-028D-047C78D2CA9B}"/>
              </a:ext>
            </a:extLst>
          </p:cNvPr>
          <p:cNvSpPr txBox="1"/>
          <p:nvPr/>
        </p:nvSpPr>
        <p:spPr>
          <a:xfrm>
            <a:off x="183824" y="7698729"/>
            <a:ext cx="6377616" cy="523220"/>
          </a:xfrm>
          <a:prstGeom prst="rect">
            <a:avLst/>
          </a:prstGeom>
          <a:noFill/>
        </p:spPr>
        <p:txBody>
          <a:bodyPr wrap="square" rtlCol="0">
            <a:spAutoFit/>
          </a:bodyPr>
          <a:lstStyle/>
          <a:p>
            <a:endParaRPr lang="en-GB" sz="1400">
              <a:solidFill>
                <a:srgbClr val="202124"/>
              </a:solidFill>
              <a:latin typeface="arial" panose="020B0604020202020204" pitchFamily="34" charset="0"/>
              <a:cs typeface="Arial" panose="020B0604020202020204" pitchFamily="34" charset="0"/>
            </a:endParaRPr>
          </a:p>
          <a:p>
            <a:r>
              <a:rPr lang="en-GB" sz="1400">
                <a:solidFill>
                  <a:srgbClr val="202124"/>
                </a:solidFill>
                <a:latin typeface="arial" panose="020B0604020202020204" pitchFamily="34" charset="0"/>
                <a:cs typeface="Arial" panose="020B0604020202020204" pitchFamily="34" charset="0"/>
              </a:rPr>
              <a:t>                           </a:t>
            </a:r>
            <a:endParaRPr lang="en-GB" sz="14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DBFF243-DAEF-2467-8824-934F084FBC6C}"/>
              </a:ext>
            </a:extLst>
          </p:cNvPr>
          <p:cNvSpPr txBox="1"/>
          <p:nvPr/>
        </p:nvSpPr>
        <p:spPr>
          <a:xfrm>
            <a:off x="414088" y="7527118"/>
            <a:ext cx="4443580" cy="400110"/>
          </a:xfrm>
          <a:prstGeom prst="rect">
            <a:avLst/>
          </a:prstGeom>
          <a:noFill/>
        </p:spPr>
        <p:txBody>
          <a:bodyPr wrap="square" rtlCol="0">
            <a:spAutoFit/>
          </a:bodyPr>
          <a:lstStyle/>
          <a:p>
            <a:r>
              <a:rPr lang="en-GB" sz="2000" b="1">
                <a:solidFill>
                  <a:schemeClr val="accent6"/>
                </a:solidFill>
                <a:latin typeface="Arial" panose="020B0604020202020204" pitchFamily="34" charset="0"/>
                <a:cs typeface="Arial" panose="020B0604020202020204" pitchFamily="34" charset="0"/>
              </a:rPr>
              <a:t>How do I book my place?</a:t>
            </a:r>
          </a:p>
        </p:txBody>
      </p:sp>
      <p:pic>
        <p:nvPicPr>
          <p:cNvPr id="7" name="Picture 6" descr="A blue and purple text on a black background&#10;&#10;Description automatically generated">
            <a:extLst>
              <a:ext uri="{FF2B5EF4-FFF2-40B4-BE49-F238E27FC236}">
                <a16:creationId xmlns:a16="http://schemas.microsoft.com/office/drawing/2014/main" id="{AB900A9E-123C-C16A-2EAA-8FA67AE701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7580" y="9262032"/>
            <a:ext cx="3889829" cy="701098"/>
          </a:xfrm>
          <a:prstGeom prst="rect">
            <a:avLst/>
          </a:prstGeom>
        </p:spPr>
      </p:pic>
      <p:sp>
        <p:nvSpPr>
          <p:cNvPr id="12" name="TextBox 11">
            <a:extLst>
              <a:ext uri="{FF2B5EF4-FFF2-40B4-BE49-F238E27FC236}">
                <a16:creationId xmlns:a16="http://schemas.microsoft.com/office/drawing/2014/main" id="{20C37609-1471-A235-EC91-55EEF5528243}"/>
              </a:ext>
            </a:extLst>
          </p:cNvPr>
          <p:cNvSpPr txBox="1"/>
          <p:nvPr/>
        </p:nvSpPr>
        <p:spPr>
          <a:xfrm>
            <a:off x="0" y="88487"/>
            <a:ext cx="6905006" cy="861774"/>
          </a:xfrm>
          <a:prstGeom prst="rect">
            <a:avLst/>
          </a:prstGeom>
          <a:noFill/>
        </p:spPr>
        <p:txBody>
          <a:bodyPr wrap="square">
            <a:spAutoFit/>
          </a:bodyPr>
          <a:lstStyle/>
          <a:p>
            <a:pPr algn="ctr"/>
            <a:r>
              <a:rPr lang="en-GB" sz="3200" b="1">
                <a:solidFill>
                  <a:srgbClr val="7030A0"/>
                </a:solidFill>
                <a:latin typeface="Arial"/>
                <a:cs typeface="Arial"/>
              </a:rPr>
              <a:t>Suffolk PINS Project </a:t>
            </a:r>
          </a:p>
          <a:p>
            <a:pPr algn="ctr"/>
            <a:r>
              <a:rPr lang="en-GB" sz="1800" b="1">
                <a:solidFill>
                  <a:srgbClr val="7030A0"/>
                </a:solidFill>
                <a:latin typeface="Arial"/>
                <a:cs typeface="Arial"/>
              </a:rPr>
              <a:t>Partnership for Inclusion of Neurodiversity in Schools</a:t>
            </a:r>
          </a:p>
        </p:txBody>
      </p:sp>
      <p:sp>
        <p:nvSpPr>
          <p:cNvPr id="13" name="Rectangle 12">
            <a:extLst>
              <a:ext uri="{FF2B5EF4-FFF2-40B4-BE49-F238E27FC236}">
                <a16:creationId xmlns:a16="http://schemas.microsoft.com/office/drawing/2014/main" id="{9F90FDCB-AA1F-B105-B17B-424941205629}"/>
              </a:ext>
            </a:extLst>
          </p:cNvPr>
          <p:cNvSpPr/>
          <p:nvPr/>
        </p:nvSpPr>
        <p:spPr>
          <a:xfrm>
            <a:off x="414088" y="6453102"/>
            <a:ext cx="6076829" cy="104617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1"/>
                </a:solidFill>
                <a:ea typeface="Calibri"/>
                <a:cs typeface="Calibri"/>
              </a:rPr>
              <a:t>Wednesday 25</a:t>
            </a:r>
            <a:r>
              <a:rPr lang="en-GB" baseline="30000" dirty="0">
                <a:solidFill>
                  <a:schemeClr val="accent1"/>
                </a:solidFill>
                <a:ea typeface="Calibri"/>
                <a:cs typeface="Calibri"/>
              </a:rPr>
              <a:t>th</a:t>
            </a:r>
            <a:r>
              <a:rPr lang="en-GB" dirty="0">
                <a:solidFill>
                  <a:schemeClr val="accent1"/>
                </a:solidFill>
                <a:ea typeface="Calibri"/>
                <a:cs typeface="Calibri"/>
              </a:rPr>
              <a:t> February 2026 at 15:30 </a:t>
            </a:r>
            <a:br>
              <a:rPr lang="en-GB" dirty="0">
                <a:solidFill>
                  <a:schemeClr val="accent1"/>
                </a:solidFill>
                <a:ea typeface="Calibri"/>
                <a:cs typeface="Calibri"/>
              </a:rPr>
            </a:br>
            <a:r>
              <a:rPr lang="en-GB" dirty="0">
                <a:solidFill>
                  <a:schemeClr val="accent1"/>
                </a:solidFill>
                <a:ea typeface="Calibri"/>
                <a:cs typeface="Calibri"/>
              </a:rPr>
              <a:t>at Yoxford &amp; </a:t>
            </a:r>
            <a:r>
              <a:rPr lang="en-GB" dirty="0" err="1">
                <a:solidFill>
                  <a:schemeClr val="accent1"/>
                </a:solidFill>
                <a:ea typeface="Calibri"/>
                <a:cs typeface="Calibri"/>
              </a:rPr>
              <a:t>Peasenhall</a:t>
            </a:r>
            <a:r>
              <a:rPr lang="en-GB" dirty="0">
                <a:solidFill>
                  <a:schemeClr val="accent1"/>
                </a:solidFill>
                <a:ea typeface="Calibri"/>
                <a:cs typeface="Calibri"/>
              </a:rPr>
              <a:t> Primary School</a:t>
            </a:r>
          </a:p>
        </p:txBody>
      </p:sp>
      <p:sp>
        <p:nvSpPr>
          <p:cNvPr id="14" name="Rectangle 13">
            <a:extLst>
              <a:ext uri="{FF2B5EF4-FFF2-40B4-BE49-F238E27FC236}">
                <a16:creationId xmlns:a16="http://schemas.microsoft.com/office/drawing/2014/main" id="{FEFCCDC4-FBD4-6BB6-F416-2B2A39651C9C}"/>
              </a:ext>
            </a:extLst>
          </p:cNvPr>
          <p:cNvSpPr/>
          <p:nvPr/>
        </p:nvSpPr>
        <p:spPr>
          <a:xfrm>
            <a:off x="437591" y="8022833"/>
            <a:ext cx="6029808" cy="127313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5" name="Rectangle 14">
            <a:extLst>
              <a:ext uri="{FF2B5EF4-FFF2-40B4-BE49-F238E27FC236}">
                <a16:creationId xmlns:a16="http://schemas.microsoft.com/office/drawing/2014/main" id="{EA1B7CF8-E0C5-CAEA-4B3C-E7F4AB7CB3E1}"/>
              </a:ext>
            </a:extLst>
          </p:cNvPr>
          <p:cNvSpPr/>
          <p:nvPr/>
        </p:nvSpPr>
        <p:spPr>
          <a:xfrm>
            <a:off x="2358076" y="1036066"/>
            <a:ext cx="2029112" cy="332710"/>
          </a:xfrm>
          <a:prstGeom prst="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b="1">
                <a:latin typeface="Arial" panose="020B0604020202020204" pitchFamily="34" charset="0"/>
                <a:cs typeface="Arial" panose="020B0604020202020204" pitchFamily="34" charset="0"/>
              </a:rPr>
              <a:t>Session 3</a:t>
            </a:r>
          </a:p>
        </p:txBody>
      </p:sp>
      <p:sp>
        <p:nvSpPr>
          <p:cNvPr id="4" name="TextBox 3">
            <a:extLst>
              <a:ext uri="{FF2B5EF4-FFF2-40B4-BE49-F238E27FC236}">
                <a16:creationId xmlns:a16="http://schemas.microsoft.com/office/drawing/2014/main" id="{B922988A-D5E8-46F5-9249-419DFB1D6E4B}"/>
              </a:ext>
            </a:extLst>
          </p:cNvPr>
          <p:cNvSpPr txBox="1"/>
          <p:nvPr/>
        </p:nvSpPr>
        <p:spPr>
          <a:xfrm>
            <a:off x="541865" y="8290900"/>
            <a:ext cx="5878543" cy="646331"/>
          </a:xfrm>
          <a:prstGeom prst="rect">
            <a:avLst/>
          </a:prstGeom>
          <a:noFill/>
        </p:spPr>
        <p:txBody>
          <a:bodyPr wrap="square">
            <a:spAutoFit/>
          </a:bodyPr>
          <a:lstStyle/>
          <a:p>
            <a:r>
              <a:rPr lang="en-GB" sz="1800" dirty="0">
                <a:solidFill>
                  <a:schemeClr val="accent1"/>
                </a:solidFill>
                <a:ea typeface="Calibri"/>
                <a:cs typeface="Calibri"/>
              </a:rPr>
              <a:t>Contact the school office @</a:t>
            </a:r>
          </a:p>
          <a:p>
            <a:pPr algn="ctr"/>
            <a:r>
              <a:rPr lang="en-GB" dirty="0">
                <a:solidFill>
                  <a:schemeClr val="accent1"/>
                </a:solidFill>
                <a:ea typeface="Calibri"/>
                <a:cs typeface="Calibri"/>
              </a:rPr>
              <a:t>office.yoxford@consortiumtrust.org.uk</a:t>
            </a:r>
            <a:endParaRPr lang="en-GB" sz="1800" dirty="0">
              <a:solidFill>
                <a:schemeClr val="accent1"/>
              </a:solidFill>
              <a:ea typeface="Calibri"/>
              <a:cs typeface="Calibri"/>
            </a:endParaRPr>
          </a:p>
        </p:txBody>
      </p:sp>
    </p:spTree>
    <p:extLst>
      <p:ext uri="{BB962C8B-B14F-4D97-AF65-F5344CB8AC3E}">
        <p14:creationId xmlns:p14="http://schemas.microsoft.com/office/powerpoint/2010/main" val="634494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55F83-7B52-752A-9E45-B835D2E056F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8CED6DD-A3A9-4C48-F1A6-5C6EFEC70496}"/>
              </a:ext>
            </a:extLst>
          </p:cNvPr>
          <p:cNvSpPr txBox="1"/>
          <p:nvPr/>
        </p:nvSpPr>
        <p:spPr>
          <a:xfrm>
            <a:off x="0" y="1368776"/>
            <a:ext cx="7024927" cy="1200329"/>
          </a:xfrm>
          <a:prstGeom prst="rect">
            <a:avLst/>
          </a:prstGeom>
          <a:noFill/>
        </p:spPr>
        <p:txBody>
          <a:bodyPr wrap="square" lIns="91440" tIns="45720" rIns="91440" bIns="45720" rtlCol="0" anchor="t">
            <a:spAutoFit/>
          </a:bodyPr>
          <a:lstStyle/>
          <a:p>
            <a:pPr algn="ctr"/>
            <a:r>
              <a:rPr lang="en-GB" sz="3600" b="1">
                <a:solidFill>
                  <a:schemeClr val="accent5"/>
                </a:solidFill>
                <a:latin typeface="Arial"/>
                <a:cs typeface="Arial"/>
              </a:rPr>
              <a:t>Neurodevelopmental Diversity: Managing Caregiver Stress</a:t>
            </a:r>
          </a:p>
        </p:txBody>
      </p:sp>
      <p:sp>
        <p:nvSpPr>
          <p:cNvPr id="6" name="TextBox 5">
            <a:extLst>
              <a:ext uri="{FF2B5EF4-FFF2-40B4-BE49-F238E27FC236}">
                <a16:creationId xmlns:a16="http://schemas.microsoft.com/office/drawing/2014/main" id="{3C58E418-4431-23F3-4C5C-7242B3567232}"/>
              </a:ext>
            </a:extLst>
          </p:cNvPr>
          <p:cNvSpPr txBox="1"/>
          <p:nvPr/>
        </p:nvSpPr>
        <p:spPr>
          <a:xfrm>
            <a:off x="414088" y="3558045"/>
            <a:ext cx="6076829" cy="615553"/>
          </a:xfrm>
          <a:prstGeom prst="rect">
            <a:avLst/>
          </a:prstGeom>
          <a:noFill/>
        </p:spPr>
        <p:txBody>
          <a:bodyPr wrap="square" lIns="91440" tIns="45720" rIns="91440" bIns="45720" rtlCol="0" anchor="t">
            <a:spAutoFit/>
          </a:bodyPr>
          <a:lstStyle/>
          <a:p>
            <a:r>
              <a:rPr lang="en-GB" sz="1800" kern="100">
                <a:effectLst/>
                <a:latin typeface="Arial" panose="020B0604020202020204" pitchFamily="34" charset="0"/>
                <a:ea typeface="Calibri" panose="020F0502020204030204" pitchFamily="34" charset="0"/>
                <a:cs typeface="Arial" panose="020B0604020202020204" pitchFamily="34" charset="0"/>
              </a:rPr>
              <a:t> </a:t>
            </a:r>
            <a:endParaRPr lang="en-GB" sz="1800" kern="100">
              <a:effectLst/>
              <a:latin typeface="Arial" panose="020B0604020202020204" pitchFamily="34" charset="0"/>
              <a:ea typeface="Calibri" panose="020F0502020204030204" pitchFamily="34" charset="0"/>
              <a:cs typeface="Times New Roman" panose="02020603050405020304" pitchFamily="18" charset="0"/>
            </a:endParaRPr>
          </a:p>
          <a:p>
            <a:endParaRPr lang="en-GB" sz="1600">
              <a:ea typeface="Calibri"/>
              <a:cs typeface="Calibri"/>
            </a:endParaRPr>
          </a:p>
        </p:txBody>
      </p:sp>
      <p:sp>
        <p:nvSpPr>
          <p:cNvPr id="8" name="TextBox 7">
            <a:extLst>
              <a:ext uri="{FF2B5EF4-FFF2-40B4-BE49-F238E27FC236}">
                <a16:creationId xmlns:a16="http://schemas.microsoft.com/office/drawing/2014/main" id="{6BF6ABCD-C3E2-4C79-6213-3981536261C6}"/>
              </a:ext>
            </a:extLst>
          </p:cNvPr>
          <p:cNvSpPr txBox="1"/>
          <p:nvPr/>
        </p:nvSpPr>
        <p:spPr>
          <a:xfrm>
            <a:off x="414088" y="5851705"/>
            <a:ext cx="2991394" cy="400110"/>
          </a:xfrm>
          <a:prstGeom prst="rect">
            <a:avLst/>
          </a:prstGeom>
          <a:noFill/>
        </p:spPr>
        <p:txBody>
          <a:bodyPr wrap="square" rtlCol="0">
            <a:spAutoFit/>
          </a:bodyPr>
          <a:lstStyle/>
          <a:p>
            <a:r>
              <a:rPr lang="en-GB" sz="2000" b="1">
                <a:solidFill>
                  <a:schemeClr val="accent6"/>
                </a:solidFill>
                <a:latin typeface="Arial" panose="020B0604020202020204" pitchFamily="34" charset="0"/>
                <a:cs typeface="Arial" panose="020B0604020202020204" pitchFamily="34" charset="0"/>
              </a:rPr>
              <a:t>When &amp; Where?</a:t>
            </a:r>
          </a:p>
        </p:txBody>
      </p:sp>
      <p:sp>
        <p:nvSpPr>
          <p:cNvPr id="9" name="TextBox 8">
            <a:extLst>
              <a:ext uri="{FF2B5EF4-FFF2-40B4-BE49-F238E27FC236}">
                <a16:creationId xmlns:a16="http://schemas.microsoft.com/office/drawing/2014/main" id="{7DD09485-72EB-7224-05FD-D41F59780BEA}"/>
              </a:ext>
            </a:extLst>
          </p:cNvPr>
          <p:cNvSpPr txBox="1"/>
          <p:nvPr/>
        </p:nvSpPr>
        <p:spPr>
          <a:xfrm>
            <a:off x="183824" y="7698729"/>
            <a:ext cx="6377616" cy="523220"/>
          </a:xfrm>
          <a:prstGeom prst="rect">
            <a:avLst/>
          </a:prstGeom>
          <a:noFill/>
        </p:spPr>
        <p:txBody>
          <a:bodyPr wrap="square" rtlCol="0">
            <a:spAutoFit/>
          </a:bodyPr>
          <a:lstStyle/>
          <a:p>
            <a:endParaRPr lang="en-GB" sz="1400">
              <a:solidFill>
                <a:srgbClr val="202124"/>
              </a:solidFill>
              <a:latin typeface="arial" panose="020B0604020202020204" pitchFamily="34" charset="0"/>
              <a:cs typeface="Arial" panose="020B0604020202020204" pitchFamily="34" charset="0"/>
            </a:endParaRPr>
          </a:p>
          <a:p>
            <a:r>
              <a:rPr lang="en-GB" sz="1400">
                <a:solidFill>
                  <a:srgbClr val="202124"/>
                </a:solidFill>
                <a:latin typeface="arial" panose="020B0604020202020204" pitchFamily="34" charset="0"/>
                <a:cs typeface="Arial" panose="020B0604020202020204" pitchFamily="34" charset="0"/>
              </a:rPr>
              <a:t>                           </a:t>
            </a:r>
            <a:endParaRPr lang="en-GB" sz="14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702BAB96-268A-F0A8-307F-918103D08F9B}"/>
              </a:ext>
            </a:extLst>
          </p:cNvPr>
          <p:cNvSpPr txBox="1"/>
          <p:nvPr/>
        </p:nvSpPr>
        <p:spPr>
          <a:xfrm>
            <a:off x="414088" y="7527118"/>
            <a:ext cx="4443580" cy="400110"/>
          </a:xfrm>
          <a:prstGeom prst="rect">
            <a:avLst/>
          </a:prstGeom>
          <a:noFill/>
        </p:spPr>
        <p:txBody>
          <a:bodyPr wrap="square" rtlCol="0">
            <a:spAutoFit/>
          </a:bodyPr>
          <a:lstStyle/>
          <a:p>
            <a:r>
              <a:rPr lang="en-GB" sz="2000" b="1">
                <a:solidFill>
                  <a:schemeClr val="accent6"/>
                </a:solidFill>
                <a:latin typeface="Arial" panose="020B0604020202020204" pitchFamily="34" charset="0"/>
                <a:cs typeface="Arial" panose="020B0604020202020204" pitchFamily="34" charset="0"/>
              </a:rPr>
              <a:t>How do I book my place?</a:t>
            </a:r>
          </a:p>
        </p:txBody>
      </p:sp>
      <p:pic>
        <p:nvPicPr>
          <p:cNvPr id="7" name="Picture 6" descr="A blue and purple text on a black background&#10;&#10;Description automatically generated">
            <a:extLst>
              <a:ext uri="{FF2B5EF4-FFF2-40B4-BE49-F238E27FC236}">
                <a16:creationId xmlns:a16="http://schemas.microsoft.com/office/drawing/2014/main" id="{89B3C671-934C-722B-769A-80EDC3BE8E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7580" y="9262032"/>
            <a:ext cx="3889829" cy="701098"/>
          </a:xfrm>
          <a:prstGeom prst="rect">
            <a:avLst/>
          </a:prstGeom>
        </p:spPr>
      </p:pic>
      <p:sp>
        <p:nvSpPr>
          <p:cNvPr id="12" name="TextBox 11">
            <a:extLst>
              <a:ext uri="{FF2B5EF4-FFF2-40B4-BE49-F238E27FC236}">
                <a16:creationId xmlns:a16="http://schemas.microsoft.com/office/drawing/2014/main" id="{87177FED-48BB-629A-3073-899D07F409CA}"/>
              </a:ext>
            </a:extLst>
          </p:cNvPr>
          <p:cNvSpPr txBox="1"/>
          <p:nvPr/>
        </p:nvSpPr>
        <p:spPr>
          <a:xfrm>
            <a:off x="0" y="88487"/>
            <a:ext cx="6905006" cy="861774"/>
          </a:xfrm>
          <a:prstGeom prst="rect">
            <a:avLst/>
          </a:prstGeom>
          <a:noFill/>
        </p:spPr>
        <p:txBody>
          <a:bodyPr wrap="square">
            <a:spAutoFit/>
          </a:bodyPr>
          <a:lstStyle/>
          <a:p>
            <a:pPr algn="ctr"/>
            <a:r>
              <a:rPr lang="en-GB" sz="3200" b="1">
                <a:solidFill>
                  <a:srgbClr val="7030A0"/>
                </a:solidFill>
                <a:latin typeface="Arial"/>
                <a:cs typeface="Arial"/>
              </a:rPr>
              <a:t>Suffolk PINS Project </a:t>
            </a:r>
          </a:p>
          <a:p>
            <a:pPr algn="ctr"/>
            <a:r>
              <a:rPr lang="en-GB" sz="1800" b="1">
                <a:solidFill>
                  <a:srgbClr val="7030A0"/>
                </a:solidFill>
                <a:latin typeface="Arial"/>
                <a:cs typeface="Arial"/>
              </a:rPr>
              <a:t>Partnership for Inclusion of Neurodiversity in Schools</a:t>
            </a:r>
          </a:p>
        </p:txBody>
      </p:sp>
      <p:sp>
        <p:nvSpPr>
          <p:cNvPr id="13" name="Rectangle 12">
            <a:extLst>
              <a:ext uri="{FF2B5EF4-FFF2-40B4-BE49-F238E27FC236}">
                <a16:creationId xmlns:a16="http://schemas.microsoft.com/office/drawing/2014/main" id="{2B03A84C-ACAB-5F5C-7B24-27B9573649C9}"/>
              </a:ext>
            </a:extLst>
          </p:cNvPr>
          <p:cNvSpPr/>
          <p:nvPr/>
        </p:nvSpPr>
        <p:spPr>
          <a:xfrm>
            <a:off x="414088" y="6328191"/>
            <a:ext cx="6076829" cy="104617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1"/>
                </a:solidFill>
                <a:ea typeface="Calibri"/>
                <a:cs typeface="Calibri"/>
              </a:rPr>
              <a:t>Wednesday 25</a:t>
            </a:r>
            <a:r>
              <a:rPr lang="en-GB" baseline="30000" dirty="0">
                <a:solidFill>
                  <a:schemeClr val="accent1"/>
                </a:solidFill>
                <a:ea typeface="Calibri"/>
                <a:cs typeface="Calibri"/>
              </a:rPr>
              <a:t>th</a:t>
            </a:r>
            <a:r>
              <a:rPr lang="en-GB" dirty="0">
                <a:solidFill>
                  <a:schemeClr val="accent1"/>
                </a:solidFill>
                <a:ea typeface="Calibri"/>
                <a:cs typeface="Calibri"/>
              </a:rPr>
              <a:t> March 2026 at 15:30 </a:t>
            </a:r>
            <a:br>
              <a:rPr lang="en-GB" dirty="0">
                <a:solidFill>
                  <a:schemeClr val="accent1"/>
                </a:solidFill>
                <a:ea typeface="Calibri"/>
                <a:cs typeface="Calibri"/>
              </a:rPr>
            </a:br>
            <a:r>
              <a:rPr lang="en-GB" dirty="0">
                <a:solidFill>
                  <a:schemeClr val="accent1"/>
                </a:solidFill>
                <a:ea typeface="Calibri"/>
                <a:cs typeface="Calibri"/>
              </a:rPr>
              <a:t>at Yoxford &amp; </a:t>
            </a:r>
            <a:r>
              <a:rPr lang="en-GB" dirty="0" err="1">
                <a:solidFill>
                  <a:schemeClr val="accent1"/>
                </a:solidFill>
                <a:ea typeface="Calibri"/>
                <a:cs typeface="Calibri"/>
              </a:rPr>
              <a:t>Peasenhall</a:t>
            </a:r>
            <a:r>
              <a:rPr lang="en-GB" dirty="0">
                <a:solidFill>
                  <a:schemeClr val="accent1"/>
                </a:solidFill>
                <a:ea typeface="Calibri"/>
                <a:cs typeface="Calibri"/>
              </a:rPr>
              <a:t> Primary School</a:t>
            </a:r>
          </a:p>
        </p:txBody>
      </p:sp>
      <p:sp>
        <p:nvSpPr>
          <p:cNvPr id="14" name="Rectangle 13">
            <a:extLst>
              <a:ext uri="{FF2B5EF4-FFF2-40B4-BE49-F238E27FC236}">
                <a16:creationId xmlns:a16="http://schemas.microsoft.com/office/drawing/2014/main" id="{58A48826-581E-F359-415A-AE65FA9A10F4}"/>
              </a:ext>
            </a:extLst>
          </p:cNvPr>
          <p:cNvSpPr/>
          <p:nvPr/>
        </p:nvSpPr>
        <p:spPr>
          <a:xfrm>
            <a:off x="437591" y="8022833"/>
            <a:ext cx="6029808" cy="127313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5" name="Rectangle 14">
            <a:extLst>
              <a:ext uri="{FF2B5EF4-FFF2-40B4-BE49-F238E27FC236}">
                <a16:creationId xmlns:a16="http://schemas.microsoft.com/office/drawing/2014/main" id="{F6D982FF-0F75-7CF1-88C7-7686A4279B5B}"/>
              </a:ext>
            </a:extLst>
          </p:cNvPr>
          <p:cNvSpPr/>
          <p:nvPr/>
        </p:nvSpPr>
        <p:spPr>
          <a:xfrm>
            <a:off x="2358076" y="1036066"/>
            <a:ext cx="2029112" cy="332710"/>
          </a:xfrm>
          <a:prstGeom prst="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b="1">
                <a:latin typeface="Arial" panose="020B0604020202020204" pitchFamily="34" charset="0"/>
                <a:cs typeface="Arial" panose="020B0604020202020204" pitchFamily="34" charset="0"/>
              </a:rPr>
              <a:t>Session 4</a:t>
            </a:r>
          </a:p>
        </p:txBody>
      </p:sp>
      <p:sp>
        <p:nvSpPr>
          <p:cNvPr id="3" name="TextBox 2">
            <a:extLst>
              <a:ext uri="{FF2B5EF4-FFF2-40B4-BE49-F238E27FC236}">
                <a16:creationId xmlns:a16="http://schemas.microsoft.com/office/drawing/2014/main" id="{B9DAA4EC-0D27-017A-99A2-2732B90C701B}"/>
              </a:ext>
            </a:extLst>
          </p:cNvPr>
          <p:cNvSpPr txBox="1"/>
          <p:nvPr/>
        </p:nvSpPr>
        <p:spPr>
          <a:xfrm>
            <a:off x="334217" y="2737721"/>
            <a:ext cx="6076829" cy="3655809"/>
          </a:xfrm>
          <a:prstGeom prst="rect">
            <a:avLst/>
          </a:prstGeom>
          <a:noFill/>
        </p:spPr>
        <p:txBody>
          <a:bodyPr wrap="square" lIns="91440" tIns="45720" rIns="91440" bIns="45720" rtlCol="0" anchor="t">
            <a:spAutoFit/>
          </a:bodyPr>
          <a:lstStyle/>
          <a:p>
            <a:r>
              <a:rPr lang="en-GB" sz="1600">
                <a:solidFill>
                  <a:srgbClr val="000000"/>
                </a:solidFill>
                <a:latin typeface="Arial" panose="020B0604020202020204" pitchFamily="34" charset="0"/>
                <a:ea typeface="Times New Roman" panose="02020603050405020304" pitchFamily="18" charset="0"/>
              </a:rPr>
              <a:t>Research suggests that stress is common for those caring for and supporting neurodivergent children and young people. </a:t>
            </a:r>
            <a:r>
              <a:rPr lang="en-GB" sz="1600">
                <a:solidFill>
                  <a:srgbClr val="000000"/>
                </a:solidFill>
                <a:effectLst/>
                <a:latin typeface="Arial" panose="020B0604020202020204" pitchFamily="34" charset="0"/>
                <a:ea typeface="Times New Roman" panose="02020603050405020304" pitchFamily="18" charset="0"/>
              </a:rPr>
              <a:t>This workshop for parents, carers and school staff will explore pressures and stresses tha</a:t>
            </a:r>
            <a:r>
              <a:rPr lang="en-GB" sz="1600">
                <a:solidFill>
                  <a:srgbClr val="000000"/>
                </a:solidFill>
                <a:latin typeface="Arial" panose="020B0604020202020204" pitchFamily="34" charset="0"/>
                <a:ea typeface="Times New Roman" panose="02020603050405020304" pitchFamily="18" charset="0"/>
              </a:rPr>
              <a:t>t they may have encountered when supporting neurodivergent children and will consider strategies to support with managing caregiver stress.</a:t>
            </a:r>
          </a:p>
          <a:p>
            <a:endParaRPr lang="en-GB" sz="2000" kern="1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a:solidFill>
                  <a:srgbClr val="000000"/>
                </a:solidFill>
                <a:latin typeface="Arial" panose="020B0604020202020204" pitchFamily="34" charset="0"/>
                <a:ea typeface="Times New Roman" panose="02020603050405020304" pitchFamily="18" charset="0"/>
              </a:rPr>
              <a:t>These sessions may contain some recorded content which has been developed by the Psychology in Schools Team, Norfolk and Suffolk NHS Foundation Trust, and will be facilitated by the Suffolk Neurodiversity Inclusion Facilitators, part of Early Intervention Child and Adolescent Mental Health Services.</a:t>
            </a:r>
          </a:p>
          <a:p>
            <a:endParaRPr lang="en-GB" sz="1800" kern="100">
              <a:effectLst/>
              <a:latin typeface="Arial" panose="020B0604020202020204" pitchFamily="34" charset="0"/>
              <a:ea typeface="Calibri" panose="020F0502020204030204" pitchFamily="34" charset="0"/>
              <a:cs typeface="Times New Roman" panose="02020603050405020304" pitchFamily="18" charset="0"/>
            </a:endParaRPr>
          </a:p>
          <a:p>
            <a:endParaRPr lang="en-GB" sz="1600">
              <a:ea typeface="Calibri"/>
              <a:cs typeface="Calibri"/>
            </a:endParaRPr>
          </a:p>
        </p:txBody>
      </p:sp>
      <p:sp>
        <p:nvSpPr>
          <p:cNvPr id="10" name="TextBox 9">
            <a:extLst>
              <a:ext uri="{FF2B5EF4-FFF2-40B4-BE49-F238E27FC236}">
                <a16:creationId xmlns:a16="http://schemas.microsoft.com/office/drawing/2014/main" id="{5A00DAA0-3175-F841-C92E-F995FEE43CBA}"/>
              </a:ext>
            </a:extLst>
          </p:cNvPr>
          <p:cNvSpPr txBox="1"/>
          <p:nvPr/>
        </p:nvSpPr>
        <p:spPr>
          <a:xfrm>
            <a:off x="503875" y="8309097"/>
            <a:ext cx="5916533" cy="646331"/>
          </a:xfrm>
          <a:prstGeom prst="rect">
            <a:avLst/>
          </a:prstGeom>
          <a:noFill/>
        </p:spPr>
        <p:txBody>
          <a:bodyPr wrap="square">
            <a:spAutoFit/>
          </a:bodyPr>
          <a:lstStyle/>
          <a:p>
            <a:r>
              <a:rPr lang="en-GB" sz="1800" dirty="0">
                <a:solidFill>
                  <a:schemeClr val="accent1"/>
                </a:solidFill>
                <a:ea typeface="Calibri"/>
                <a:cs typeface="Calibri"/>
              </a:rPr>
              <a:t>Contact the school office @</a:t>
            </a:r>
          </a:p>
          <a:p>
            <a:pPr algn="ctr"/>
            <a:r>
              <a:rPr lang="en-GB" dirty="0">
                <a:solidFill>
                  <a:schemeClr val="accent1"/>
                </a:solidFill>
                <a:ea typeface="Calibri"/>
                <a:cs typeface="Calibri"/>
              </a:rPr>
              <a:t>office.yoxford@consortiumtrust.org.uk</a:t>
            </a:r>
            <a:endParaRPr lang="en-GB" sz="1800" dirty="0">
              <a:solidFill>
                <a:schemeClr val="accent1"/>
              </a:solidFill>
              <a:ea typeface="Calibri"/>
              <a:cs typeface="Calibri"/>
            </a:endParaRPr>
          </a:p>
        </p:txBody>
      </p:sp>
    </p:spTree>
    <p:extLst>
      <p:ext uri="{BB962C8B-B14F-4D97-AF65-F5344CB8AC3E}">
        <p14:creationId xmlns:p14="http://schemas.microsoft.com/office/powerpoint/2010/main" val="29336614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55436A3EE9B9A418B8F5AEF729CCCDE" ma:contentTypeVersion="3" ma:contentTypeDescription="Create a new document." ma:contentTypeScope="" ma:versionID="d08a6a99b91bfdd13ce658770d502eaa">
  <xsd:schema xmlns:xsd="http://www.w3.org/2001/XMLSchema" xmlns:xs="http://www.w3.org/2001/XMLSchema" xmlns:p="http://schemas.microsoft.com/office/2006/metadata/properties" xmlns:ns2="81acbc79-561b-414e-b124-c77941cb6cc4" targetNamespace="http://schemas.microsoft.com/office/2006/metadata/properties" ma:root="true" ma:fieldsID="661dd2d0fc88a9aeccf90e0c483795ba" ns2:_="">
    <xsd:import namespace="81acbc79-561b-414e-b124-c77941cb6cc4"/>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acbc79-561b-414e-b124-c77941cb6c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AA099F6-29BA-4BAA-907A-221837994690}">
  <ds:schemaRefs>
    <ds:schemaRef ds:uri="81acbc79-561b-414e-b124-c77941cb6cc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727D45D-6B74-476E-8CCA-43F5FBE4775A}">
  <ds:schemaRefs>
    <ds:schemaRef ds:uri="http://purl.org/dc/dcmitype/"/>
    <ds:schemaRef ds:uri="http://schemas.microsoft.com/office/2006/documentManagement/types"/>
    <ds:schemaRef ds:uri="http://www.w3.org/XML/1998/namespace"/>
    <ds:schemaRef ds:uri="81acbc79-561b-414e-b124-c77941cb6cc4"/>
    <ds:schemaRef ds:uri="http://purl.org/dc/terms/"/>
    <ds:schemaRef ds:uri="http://purl.org/dc/elements/1.1/"/>
    <ds:schemaRef ds:uri="http://schemas.openxmlformats.org/package/2006/metadata/core-propertie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507507FE-F0EF-46E3-98D9-ACC0D26CEE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30319</TotalTime>
  <Words>941</Words>
  <Application>Microsoft Office PowerPoint</Application>
  <PresentationFormat>Custom</PresentationFormat>
  <Paragraphs>84</Paragraphs>
  <Slides>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Aptos</vt:lpstr>
      <vt:lpstr>Arial</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vector>
  </TitlesOfParts>
  <Company>Norfolk &amp; Suffolk NHS Foundation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Tyrrell Aimee (NSFT)</dc:creator>
  <cp:lastModifiedBy>Christina Pates</cp:lastModifiedBy>
  <cp:revision>86</cp:revision>
  <dcterms:created xsi:type="dcterms:W3CDTF">2024-03-01T10:20:43Z</dcterms:created>
  <dcterms:modified xsi:type="dcterms:W3CDTF">2026-01-12T16:10:42Z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0x010100D55436A3EE9B9A418B8F5AEF729CCCDE</vt:lpwstr>
  </property>
  <property fmtid="{D5CDD505-2E9C-101B-9397-08002B2CF9AE}" pid="3" name="Order">
    <vt:r8>400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TriggerFlowInfo">
    <vt:lpwstr/>
  </property>
  <property fmtid="{D5CDD505-2E9C-101B-9397-08002B2CF9AE}" pid="8" name="ComplianceAssetId">
    <vt:lpwstr/>
  </property>
  <property fmtid="{D5CDD505-2E9C-101B-9397-08002B2CF9AE}" pid="9" name="TemplateUrl">
    <vt:lpwstr/>
  </property>
</Properties>
</file>